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Lst>
  <p:notesMasterIdLst>
    <p:notesMasterId r:id="rId41"/>
  </p:notesMasterIdLst>
  <p:sldIdLst>
    <p:sldId id="393" r:id="rId2"/>
    <p:sldId id="366" r:id="rId3"/>
    <p:sldId id="362" r:id="rId4"/>
    <p:sldId id="291" r:id="rId5"/>
    <p:sldId id="368" r:id="rId6"/>
    <p:sldId id="369" r:id="rId7"/>
    <p:sldId id="370" r:id="rId8"/>
    <p:sldId id="343" r:id="rId9"/>
    <p:sldId id="372" r:id="rId10"/>
    <p:sldId id="373" r:id="rId11"/>
    <p:sldId id="371" r:id="rId12"/>
    <p:sldId id="374" r:id="rId13"/>
    <p:sldId id="355" r:id="rId14"/>
    <p:sldId id="375" r:id="rId15"/>
    <p:sldId id="376" r:id="rId16"/>
    <p:sldId id="377" r:id="rId17"/>
    <p:sldId id="378" r:id="rId18"/>
    <p:sldId id="356" r:id="rId19"/>
    <p:sldId id="379" r:id="rId20"/>
    <p:sldId id="342" r:id="rId21"/>
    <p:sldId id="380" r:id="rId22"/>
    <p:sldId id="381" r:id="rId23"/>
    <p:sldId id="382" r:id="rId24"/>
    <p:sldId id="383" r:id="rId25"/>
    <p:sldId id="384" r:id="rId26"/>
    <p:sldId id="335" r:id="rId27"/>
    <p:sldId id="361" r:id="rId28"/>
    <p:sldId id="385" r:id="rId29"/>
    <p:sldId id="334" r:id="rId30"/>
    <p:sldId id="386" r:id="rId31"/>
    <p:sldId id="347" r:id="rId32"/>
    <p:sldId id="387" r:id="rId33"/>
    <p:sldId id="319" r:id="rId34"/>
    <p:sldId id="388" r:id="rId35"/>
    <p:sldId id="389" r:id="rId36"/>
    <p:sldId id="390" r:id="rId37"/>
    <p:sldId id="391" r:id="rId38"/>
    <p:sldId id="392" r:id="rId39"/>
    <p:sldId id="394" r:id="rId40"/>
  </p:sldIdLst>
  <p:sldSz cx="9144000" cy="5143500" type="screen16x9"/>
  <p:notesSz cx="6858000" cy="9144000"/>
  <p:defaultTextStyle>
    <a:defPPr>
      <a:defRPr lang="zh-CN"/>
    </a:defPPr>
    <a:lvl1pPr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1pPr>
    <a:lvl2pPr marL="422910" indent="-60325"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2pPr>
    <a:lvl3pPr marL="847725" indent="-121920"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3pPr>
    <a:lvl4pPr marL="1271905" indent="-184150"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4pPr>
    <a:lvl5pPr marL="1695450" indent="-244475" algn="l" rtl="0" fontAlgn="base">
      <a:spcBef>
        <a:spcPct val="0"/>
      </a:spcBef>
      <a:spcAft>
        <a:spcPct val="0"/>
      </a:spcAft>
      <a:defRPr b="1" kern="1200">
        <a:solidFill>
          <a:schemeClr val="tx1"/>
        </a:solidFill>
        <a:latin typeface="Arial" panose="020B0604020202020204" pitchFamily="34" charset="0"/>
        <a:ea typeface="华文细黑" panose="02010600040101010101" pitchFamily="2" charset="-122"/>
        <a:cs typeface="+mn-cs"/>
      </a:defRPr>
    </a:lvl5pPr>
    <a:lvl6pPr marL="1813560" algn="l" defTabSz="725170" rtl="0" eaLnBrk="1" latinLnBrk="0" hangingPunct="1">
      <a:defRPr b="1" kern="1200">
        <a:solidFill>
          <a:schemeClr val="tx1"/>
        </a:solidFill>
        <a:latin typeface="Arial" panose="020B0604020202020204" pitchFamily="34" charset="0"/>
        <a:ea typeface="华文细黑" panose="02010600040101010101" pitchFamily="2" charset="-122"/>
        <a:cs typeface="+mn-cs"/>
      </a:defRPr>
    </a:lvl6pPr>
    <a:lvl7pPr marL="2176145" algn="l" defTabSz="725170" rtl="0" eaLnBrk="1" latinLnBrk="0" hangingPunct="1">
      <a:defRPr b="1" kern="1200">
        <a:solidFill>
          <a:schemeClr val="tx1"/>
        </a:solidFill>
        <a:latin typeface="Arial" panose="020B0604020202020204" pitchFamily="34" charset="0"/>
        <a:ea typeface="华文细黑" panose="02010600040101010101" pitchFamily="2" charset="-122"/>
        <a:cs typeface="+mn-cs"/>
      </a:defRPr>
    </a:lvl7pPr>
    <a:lvl8pPr marL="2539365" algn="l" defTabSz="725170" rtl="0" eaLnBrk="1" latinLnBrk="0" hangingPunct="1">
      <a:defRPr b="1" kern="1200">
        <a:solidFill>
          <a:schemeClr val="tx1"/>
        </a:solidFill>
        <a:latin typeface="Arial" panose="020B0604020202020204" pitchFamily="34" charset="0"/>
        <a:ea typeface="华文细黑" panose="02010600040101010101" pitchFamily="2" charset="-122"/>
        <a:cs typeface="+mn-cs"/>
      </a:defRPr>
    </a:lvl8pPr>
    <a:lvl9pPr marL="2901950" algn="l" defTabSz="725170" rtl="0" eaLnBrk="1" latinLnBrk="0" hangingPunct="1">
      <a:defRPr b="1" kern="1200">
        <a:solidFill>
          <a:schemeClr val="tx1"/>
        </a:solidFill>
        <a:latin typeface="Arial" panose="020B0604020202020204" pitchFamily="34" charset="0"/>
        <a:ea typeface="华文细黑" panose="0201060004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319D"/>
    <a:srgbClr val="133FCB"/>
    <a:srgbClr val="067C0C"/>
    <a:srgbClr val="08A810"/>
    <a:srgbClr val="FF9900"/>
    <a:srgbClr val="045408"/>
    <a:srgbClr val="FF0000"/>
    <a:srgbClr val="DE0000"/>
    <a:srgbClr val="AC00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7" autoAdjust="0"/>
    <p:restoredTop sz="94651" autoAdjust="0"/>
  </p:normalViewPr>
  <p:slideViewPr>
    <p:cSldViewPr>
      <p:cViewPr varScale="1">
        <p:scale>
          <a:sx n="113" d="100"/>
          <a:sy n="113" d="100"/>
        </p:scale>
        <p:origin x="-384" y="-96"/>
      </p:cViewPr>
      <p:guideLst>
        <p:guide orient="horz" pos="1416"/>
        <p:guide orient="horz" pos="327"/>
        <p:guide orient="horz" pos="2402"/>
        <p:guide orient="horz" pos="2674"/>
        <p:guide orient="horz" pos="3072"/>
        <p:guide pos="2880"/>
        <p:guide pos="5465"/>
      </p:guideLst>
    </p:cSldViewPr>
  </p:slideViewPr>
  <p:notesTextViewPr>
    <p:cViewPr>
      <p:scale>
        <a:sx n="100" d="100"/>
        <a:sy n="100" d="100"/>
      </p:scale>
      <p:origin x="0" y="0"/>
    </p:cViewPr>
  </p:notesTextViewPr>
  <p:sorterViewPr>
    <p:cViewPr>
      <p:scale>
        <a:sx n="124" d="100"/>
        <a:sy n="124" d="100"/>
      </p:scale>
      <p:origin x="0" y="0"/>
    </p:cViewPr>
  </p:sorterViewPr>
  <p:notesViewPr>
    <p:cSldViewPr>
      <p:cViewPr varScale="1">
        <p:scale>
          <a:sx n="63" d="100"/>
          <a:sy n="63" d="100"/>
        </p:scale>
        <p:origin x="-214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21123674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1pPr>
    <a:lvl2pPr marL="422910"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2pPr>
    <a:lvl3pPr marL="847725"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3pPr>
    <a:lvl4pPr marL="1271905"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4pPr>
    <a:lvl5pPr marL="1695450" algn="l" rtl="0" eaLnBrk="0" fontAlgn="base" hangingPunct="0">
      <a:spcBef>
        <a:spcPct val="30000"/>
      </a:spcBef>
      <a:spcAft>
        <a:spcPct val="0"/>
      </a:spcAft>
      <a:defRPr sz="1100" kern="1200">
        <a:solidFill>
          <a:schemeClr val="tx1"/>
        </a:solidFill>
        <a:latin typeface="Arial" panose="020B0604020202020204" pitchFamily="34" charset="0"/>
        <a:ea typeface="宋体" panose="02010600030101010101" pitchFamily="2" charset="-122"/>
        <a:cs typeface="+mn-cs"/>
      </a:defRPr>
    </a:lvl5pPr>
    <a:lvl6pPr marL="2120265" algn="l" defTabSz="847725" rtl="0" eaLnBrk="1" latinLnBrk="0" hangingPunct="1">
      <a:defRPr sz="1100" kern="1200">
        <a:solidFill>
          <a:schemeClr val="tx1"/>
        </a:solidFill>
        <a:latin typeface="+mn-lt"/>
        <a:ea typeface="+mn-ea"/>
        <a:cs typeface="+mn-cs"/>
      </a:defRPr>
    </a:lvl6pPr>
    <a:lvl7pPr marL="2544445" algn="l" defTabSz="847725" rtl="0" eaLnBrk="1" latinLnBrk="0" hangingPunct="1">
      <a:defRPr sz="1100" kern="1200">
        <a:solidFill>
          <a:schemeClr val="tx1"/>
        </a:solidFill>
        <a:latin typeface="+mn-lt"/>
        <a:ea typeface="+mn-ea"/>
        <a:cs typeface="+mn-cs"/>
      </a:defRPr>
    </a:lvl7pPr>
    <a:lvl8pPr marL="2967990" algn="l" defTabSz="847725" rtl="0" eaLnBrk="1" latinLnBrk="0" hangingPunct="1">
      <a:defRPr sz="1100" kern="1200">
        <a:solidFill>
          <a:schemeClr val="tx1"/>
        </a:solidFill>
        <a:latin typeface="+mn-lt"/>
        <a:ea typeface="+mn-ea"/>
        <a:cs typeface="+mn-cs"/>
      </a:defRPr>
    </a:lvl8pPr>
    <a:lvl9pPr marL="3392170" algn="l" defTabSz="847725"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0</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27</a:t>
            </a:fld>
            <a:endParaRPr lang="en-US"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28</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29</a:t>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30</a:t>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31</a:t>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32</a:t>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33</a:t>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34</a:t>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35</a:t>
            </a:fld>
            <a:endParaRPr lang="en-US" altLang="zh-C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36</a:t>
            </a:fld>
            <a:endParaRPr lang="en-US" altLang="zh-CN"/>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37</a:t>
            </a:fld>
            <a:endParaRPr lang="en-US" altLang="zh-CN"/>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180" indent="0">
              <a:buNone/>
              <a:defRPr sz="2600"/>
            </a:lvl2pPr>
            <a:lvl3pPr marL="848360" indent="0">
              <a:buNone/>
              <a:defRPr sz="2200"/>
            </a:lvl3pPr>
            <a:lvl4pPr marL="1271905" indent="0">
              <a:buNone/>
              <a:defRPr sz="1900"/>
            </a:lvl4pPr>
            <a:lvl5pPr marL="1696085" indent="0">
              <a:buNone/>
              <a:defRPr sz="1900"/>
            </a:lvl5pPr>
            <a:lvl6pPr marL="2120265" indent="0">
              <a:buNone/>
              <a:defRPr sz="1900"/>
            </a:lvl6pPr>
            <a:lvl7pPr marL="2544445" indent="0">
              <a:buNone/>
              <a:defRPr sz="1900"/>
            </a:lvl7pPr>
            <a:lvl8pPr marL="2967990" indent="0">
              <a:buNone/>
              <a:defRPr sz="1900"/>
            </a:lvl8pPr>
            <a:lvl9pPr marL="3392170"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180" indent="0">
              <a:buNone/>
              <a:defRPr sz="1100"/>
            </a:lvl2pPr>
            <a:lvl3pPr marL="848360" indent="0">
              <a:buNone/>
              <a:defRPr sz="1000"/>
            </a:lvl3pPr>
            <a:lvl4pPr marL="1271905" indent="0">
              <a:buNone/>
              <a:defRPr sz="800"/>
            </a:lvl4pPr>
            <a:lvl5pPr marL="1696085" indent="0">
              <a:buNone/>
              <a:defRPr sz="800"/>
            </a:lvl5pPr>
            <a:lvl6pPr marL="2120265" indent="0">
              <a:buNone/>
              <a:defRPr sz="800"/>
            </a:lvl6pPr>
            <a:lvl7pPr marL="2544445" indent="0">
              <a:buNone/>
              <a:defRPr sz="800"/>
            </a:lvl7pPr>
            <a:lvl8pPr marL="2967990" indent="0">
              <a:buNone/>
              <a:defRPr sz="800"/>
            </a:lvl8pPr>
            <a:lvl9pPr marL="3392170" indent="0">
              <a:buNone/>
              <a:defRPr sz="800"/>
            </a:lvl9pPr>
          </a:lstStyle>
          <a:p>
            <a:pPr lvl="0"/>
            <a:r>
              <a:rPr lang="zh-CN" altLang="en-US" smtClean="0"/>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4" name="矩形 3"/>
          <p:cNvSpPr/>
          <p:nvPr userDrawn="1"/>
        </p:nvSpPr>
        <p:spPr>
          <a:xfrm>
            <a:off x="175320" y="152053"/>
            <a:ext cx="372660" cy="37265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userDrawn="1"/>
        </p:nvSpPr>
        <p:spPr>
          <a:xfrm>
            <a:off x="358928" y="351869"/>
            <a:ext cx="248440" cy="24844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46"/>
          <p:cNvCxnSpPr>
            <a:cxnSpLocks noChangeShapeType="1"/>
          </p:cNvCxnSpPr>
          <p:nvPr userDrawn="1"/>
        </p:nvCxnSpPr>
        <p:spPr bwMode="auto">
          <a:xfrm flipH="1">
            <a:off x="641352" y="654051"/>
            <a:ext cx="8351711" cy="0"/>
          </a:xfrm>
          <a:prstGeom prst="line">
            <a:avLst/>
          </a:prstGeom>
          <a:noFill/>
          <a:ln w="9525" cmpd="sng">
            <a:solidFill>
              <a:srgbClr val="4D4948"/>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2pPr>
      <a:lvl3pPr algn="l" rtl="0" eaLnBrk="0" fontAlgn="base" hangingPunct="0">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3pPr>
      <a:lvl4pPr algn="l" rtl="0" eaLnBrk="0" fontAlgn="base" hangingPunct="0">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4pPr>
      <a:lvl5pPr algn="l" rtl="0" eaLnBrk="0" fontAlgn="base" hangingPunct="0">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5pPr>
      <a:lvl6pPr marL="424180" algn="l" rtl="0" fontAlgn="base">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6pPr>
      <a:lvl7pPr marL="848360" algn="l" rtl="0" fontAlgn="base">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7pPr>
      <a:lvl8pPr marL="1271905" algn="l" rtl="0" fontAlgn="base">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8pPr>
      <a:lvl9pPr marL="1696085" algn="l" rtl="0" fontAlgn="base">
        <a:spcBef>
          <a:spcPct val="0"/>
        </a:spcBef>
        <a:spcAft>
          <a:spcPct val="0"/>
        </a:spcAft>
        <a:defRPr sz="2600" b="1">
          <a:solidFill>
            <a:schemeClr val="tx1"/>
          </a:solidFill>
          <a:latin typeface="Arial" panose="020B0604020202020204" pitchFamily="34" charset="0"/>
          <a:ea typeface="微软雅黑" panose="020B0503020204020204" pitchFamily="34" charset="-122"/>
          <a:cs typeface="宋体" panose="02010600030101010101" pitchFamily="2" charset="-122"/>
        </a:defRPr>
      </a:lvl9pPr>
    </p:titleStyle>
    <p:bodyStyle>
      <a:lvl1pPr marL="167640"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900" b="1">
          <a:solidFill>
            <a:schemeClr val="tx1"/>
          </a:solidFill>
          <a:latin typeface="+mn-lt"/>
          <a:ea typeface="+mn-ea"/>
          <a:cs typeface="+mn-cs"/>
        </a:defRPr>
      </a:lvl1pPr>
      <a:lvl2pPr marL="501015"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a:solidFill>
            <a:schemeClr val="tx1"/>
          </a:solidFill>
          <a:latin typeface="+mn-lt"/>
          <a:ea typeface="+mn-ea"/>
          <a:cs typeface="+mn-cs"/>
        </a:defRPr>
      </a:lvl2pPr>
      <a:lvl3pPr marL="829945" indent="-16129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400">
          <a:solidFill>
            <a:schemeClr val="tx1"/>
          </a:solidFill>
          <a:latin typeface="+mn-lt"/>
          <a:ea typeface="+mn-ea"/>
          <a:cs typeface="+mn-cs"/>
        </a:defRPr>
      </a:lvl3pPr>
      <a:lvl4pPr marL="1163955"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300">
          <a:solidFill>
            <a:schemeClr val="tx1"/>
          </a:solidFill>
          <a:latin typeface="+mn-lt"/>
          <a:ea typeface="+mn-ea"/>
          <a:cs typeface="+mn-cs"/>
        </a:defRPr>
      </a:lvl4pPr>
      <a:lvl5pPr marL="1501140" indent="-17018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5pPr>
      <a:lvl6pPr marL="1925955"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6pPr>
      <a:lvl7pPr marL="2350135"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7pPr>
      <a:lvl8pPr marL="2773680"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8pPr>
      <a:lvl9pPr marL="3197860"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9pPr>
    </p:bodyStyle>
    <p:otherStyle>
      <a:defPPr>
        <a:defRPr lang="zh-CN"/>
      </a:defPPr>
      <a:lvl1pPr marL="0" algn="l" defTabSz="847725" rtl="0" eaLnBrk="1" latinLnBrk="0" hangingPunct="1">
        <a:defRPr sz="1700" kern="1200">
          <a:solidFill>
            <a:schemeClr val="tx1"/>
          </a:solidFill>
          <a:latin typeface="+mn-lt"/>
          <a:ea typeface="+mn-ea"/>
          <a:cs typeface="+mn-cs"/>
        </a:defRPr>
      </a:lvl1pPr>
      <a:lvl2pPr marL="424180" algn="l" defTabSz="847725" rtl="0" eaLnBrk="1" latinLnBrk="0" hangingPunct="1">
        <a:defRPr sz="1700" kern="1200">
          <a:solidFill>
            <a:schemeClr val="tx1"/>
          </a:solidFill>
          <a:latin typeface="+mn-lt"/>
          <a:ea typeface="+mn-ea"/>
          <a:cs typeface="+mn-cs"/>
        </a:defRPr>
      </a:lvl2pPr>
      <a:lvl3pPr marL="848360" algn="l" defTabSz="847725" rtl="0" eaLnBrk="1" latinLnBrk="0" hangingPunct="1">
        <a:defRPr sz="1700" kern="1200">
          <a:solidFill>
            <a:schemeClr val="tx1"/>
          </a:solidFill>
          <a:latin typeface="+mn-lt"/>
          <a:ea typeface="+mn-ea"/>
          <a:cs typeface="+mn-cs"/>
        </a:defRPr>
      </a:lvl3pPr>
      <a:lvl4pPr marL="1271905" algn="l" defTabSz="847725" rtl="0" eaLnBrk="1" latinLnBrk="0" hangingPunct="1">
        <a:defRPr sz="1700" kern="1200">
          <a:solidFill>
            <a:schemeClr val="tx1"/>
          </a:solidFill>
          <a:latin typeface="+mn-lt"/>
          <a:ea typeface="+mn-ea"/>
          <a:cs typeface="+mn-cs"/>
        </a:defRPr>
      </a:lvl4pPr>
      <a:lvl5pPr marL="1696085" algn="l" defTabSz="847725" rtl="0" eaLnBrk="1" latinLnBrk="0" hangingPunct="1">
        <a:defRPr sz="1700" kern="1200">
          <a:solidFill>
            <a:schemeClr val="tx1"/>
          </a:solidFill>
          <a:latin typeface="+mn-lt"/>
          <a:ea typeface="+mn-ea"/>
          <a:cs typeface="+mn-cs"/>
        </a:defRPr>
      </a:lvl5pPr>
      <a:lvl6pPr marL="2120265" algn="l" defTabSz="847725" rtl="0" eaLnBrk="1" latinLnBrk="0" hangingPunct="1">
        <a:defRPr sz="1700" kern="1200">
          <a:solidFill>
            <a:schemeClr val="tx1"/>
          </a:solidFill>
          <a:latin typeface="+mn-lt"/>
          <a:ea typeface="+mn-ea"/>
          <a:cs typeface="+mn-cs"/>
        </a:defRPr>
      </a:lvl6pPr>
      <a:lvl7pPr marL="2544445" algn="l" defTabSz="847725" rtl="0" eaLnBrk="1" latinLnBrk="0" hangingPunct="1">
        <a:defRPr sz="1700" kern="1200">
          <a:solidFill>
            <a:schemeClr val="tx1"/>
          </a:solidFill>
          <a:latin typeface="+mn-lt"/>
          <a:ea typeface="+mn-ea"/>
          <a:cs typeface="+mn-cs"/>
        </a:defRPr>
      </a:lvl7pPr>
      <a:lvl8pPr marL="2967990" algn="l" defTabSz="847725" rtl="0" eaLnBrk="1" latinLnBrk="0" hangingPunct="1">
        <a:defRPr sz="1700" kern="1200">
          <a:solidFill>
            <a:schemeClr val="tx1"/>
          </a:solidFill>
          <a:latin typeface="+mn-lt"/>
          <a:ea typeface="+mn-ea"/>
          <a:cs typeface="+mn-cs"/>
        </a:defRPr>
      </a:lvl8pPr>
      <a:lvl9pPr marL="3392170" algn="l" defTabSz="84772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5.xml"/><Relationship Id="rId7" Type="http://schemas.openxmlformats.org/officeDocument/2006/relationships/image" Target="../media/image3.jpeg"/><Relationship Id="rId2" Type="http://schemas.openxmlformats.org/officeDocument/2006/relationships/audio" Target="../media/media1.mp3"/><Relationship Id="rId1" Type="http://schemas.microsoft.com/office/2007/relationships/media" Target="../media/media1.mp3"/><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23553;&#38754;&#12289;&#22791;&#32771;&#34920;&#12289;&#30446;&#24405;&#24335;&#26679;.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5.xml"/><Relationship Id="rId5" Type="http://schemas.openxmlformats.org/officeDocument/2006/relationships/image" Target="../media/image3.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p:cNvSpPr/>
          <p:nvPr/>
        </p:nvSpPr>
        <p:spPr bwMode="auto">
          <a:xfrm>
            <a:off x="4205685" y="496484"/>
            <a:ext cx="1596429" cy="1406379"/>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blipFill dpi="0" rotWithShape="1">
            <a:blip r:embed="rId5" cstate="print">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a:stretch>
              <a:fillRect l="-18752" r="-37862"/>
            </a:stretch>
          </a:blipFill>
          <a:ln w="0">
            <a:noFill/>
            <a:prstDash val="solid"/>
            <a:round/>
          </a:ln>
        </p:spPr>
        <p:txBody>
          <a:bodyPr vert="horz" wrap="square" lIns="91435" tIns="45717" rIns="91435" bIns="45717" numCol="1" anchor="t" anchorCtr="0" compatLnSpc="1"/>
          <a:lstStyle/>
          <a:p>
            <a:endParaRPr lang="zh-CN" altLang="en-US"/>
          </a:p>
        </p:txBody>
      </p:sp>
      <p:sp>
        <p:nvSpPr>
          <p:cNvPr id="15" name="Freeform 9"/>
          <p:cNvSpPr/>
          <p:nvPr/>
        </p:nvSpPr>
        <p:spPr bwMode="auto">
          <a:xfrm>
            <a:off x="6157232" y="496484"/>
            <a:ext cx="2988105" cy="1406379"/>
          </a:xfrm>
          <a:custGeom>
            <a:avLst/>
            <a:gdLst>
              <a:gd name="T0" fmla="*/ 0 w 1868"/>
              <a:gd name="T1" fmla="*/ 0 h 861"/>
              <a:gd name="T2" fmla="*/ 1868 w 1868"/>
              <a:gd name="T3" fmla="*/ 0 h 861"/>
              <a:gd name="T4" fmla="*/ 1868 w 1868"/>
              <a:gd name="T5" fmla="*/ 861 h 861"/>
              <a:gd name="T6" fmla="*/ 494 w 1868"/>
              <a:gd name="T7" fmla="*/ 861 h 861"/>
              <a:gd name="T8" fmla="*/ 0 w 1868"/>
              <a:gd name="T9" fmla="*/ 0 h 861"/>
            </a:gdLst>
            <a:ahLst/>
            <a:cxnLst>
              <a:cxn ang="0">
                <a:pos x="T0" y="T1"/>
              </a:cxn>
              <a:cxn ang="0">
                <a:pos x="T2" y="T3"/>
              </a:cxn>
              <a:cxn ang="0">
                <a:pos x="T4" y="T5"/>
              </a:cxn>
              <a:cxn ang="0">
                <a:pos x="T6" y="T7"/>
              </a:cxn>
              <a:cxn ang="0">
                <a:pos x="T8" y="T9"/>
              </a:cxn>
            </a:cxnLst>
            <a:rect l="0" t="0" r="r" b="b"/>
            <a:pathLst>
              <a:path w="1868" h="861">
                <a:moveTo>
                  <a:pt x="0" y="0"/>
                </a:moveTo>
                <a:lnTo>
                  <a:pt x="1868" y="0"/>
                </a:lnTo>
                <a:lnTo>
                  <a:pt x="1868" y="861"/>
                </a:lnTo>
                <a:lnTo>
                  <a:pt x="494" y="861"/>
                </a:lnTo>
                <a:lnTo>
                  <a:pt x="0" y="0"/>
                </a:lnTo>
                <a:close/>
              </a:path>
            </a:pathLst>
          </a:custGeom>
          <a:solidFill>
            <a:schemeClr val="accent1"/>
          </a:solidFill>
          <a:ln w="0">
            <a:noFill/>
            <a:prstDash val="solid"/>
            <a:round/>
          </a:ln>
        </p:spPr>
        <p:txBody>
          <a:bodyPr vert="horz" wrap="square" lIns="91435" tIns="45717" rIns="91435" bIns="45717" numCol="1" anchor="t" anchorCtr="0" compatLnSpc="1"/>
          <a:lstStyle/>
          <a:p>
            <a:endParaRPr lang="zh-CN" altLang="en-US"/>
          </a:p>
        </p:txBody>
      </p:sp>
      <p:sp>
        <p:nvSpPr>
          <p:cNvPr id="21" name="任意多边形 20"/>
          <p:cNvSpPr/>
          <p:nvPr/>
        </p:nvSpPr>
        <p:spPr bwMode="auto">
          <a:xfrm>
            <a:off x="-1337" y="3239004"/>
            <a:ext cx="6498292" cy="1408012"/>
          </a:xfrm>
          <a:custGeom>
            <a:avLst/>
            <a:gdLst>
              <a:gd name="connsiteX0" fmla="*/ 9784407 w 10507307"/>
              <a:gd name="connsiteY0" fmla="*/ 858166 h 1980017"/>
              <a:gd name="connsiteX1" fmla="*/ 10507307 w 10507307"/>
              <a:gd name="connsiteY1" fmla="*/ 1980017 h 1980017"/>
              <a:gd name="connsiteX2" fmla="*/ 9138223 w 10507307"/>
              <a:gd name="connsiteY2" fmla="*/ 1980017 h 1980017"/>
              <a:gd name="connsiteX3" fmla="*/ 0 w 10507307"/>
              <a:gd name="connsiteY3" fmla="*/ 0 h 1980017"/>
              <a:gd name="connsiteX4" fmla="*/ 8031480 w 10507307"/>
              <a:gd name="connsiteY4" fmla="*/ 0 h 1980017"/>
              <a:gd name="connsiteX5" fmla="*/ 9138223 w 10507307"/>
              <a:gd name="connsiteY5" fmla="*/ 1980017 h 1980017"/>
              <a:gd name="connsiteX6" fmla="*/ 0 w 10507307"/>
              <a:gd name="connsiteY6" fmla="*/ 1980017 h 1980017"/>
              <a:gd name="connsiteX0-1" fmla="*/ 9784407 w 9784407"/>
              <a:gd name="connsiteY0-2" fmla="*/ 858166 h 1980017"/>
              <a:gd name="connsiteX1-3" fmla="*/ 9138223 w 9784407"/>
              <a:gd name="connsiteY1-4" fmla="*/ 1980017 h 1980017"/>
              <a:gd name="connsiteX2-5" fmla="*/ 9784407 w 9784407"/>
              <a:gd name="connsiteY2-6" fmla="*/ 858166 h 1980017"/>
              <a:gd name="connsiteX3-7" fmla="*/ 0 w 9784407"/>
              <a:gd name="connsiteY3-8" fmla="*/ 0 h 1980017"/>
              <a:gd name="connsiteX4-9" fmla="*/ 8031480 w 9784407"/>
              <a:gd name="connsiteY4-10" fmla="*/ 0 h 1980017"/>
              <a:gd name="connsiteX5-11" fmla="*/ 9138223 w 9784407"/>
              <a:gd name="connsiteY5-12" fmla="*/ 1980017 h 1980017"/>
              <a:gd name="connsiteX6-13" fmla="*/ 0 w 9784407"/>
              <a:gd name="connsiteY6-14" fmla="*/ 1980017 h 1980017"/>
              <a:gd name="connsiteX7" fmla="*/ 0 w 9784407"/>
              <a:gd name="connsiteY7" fmla="*/ 0 h 1980017"/>
              <a:gd name="connsiteX0-15" fmla="*/ 0 w 9138223"/>
              <a:gd name="connsiteY0-16" fmla="*/ 0 h 1980017"/>
              <a:gd name="connsiteX1-17" fmla="*/ 8031480 w 9138223"/>
              <a:gd name="connsiteY1-18" fmla="*/ 0 h 1980017"/>
              <a:gd name="connsiteX2-19" fmla="*/ 9138223 w 9138223"/>
              <a:gd name="connsiteY2-20" fmla="*/ 1980017 h 1980017"/>
              <a:gd name="connsiteX3-21" fmla="*/ 0 w 9138223"/>
              <a:gd name="connsiteY3-22" fmla="*/ 1980017 h 1980017"/>
              <a:gd name="connsiteX4-23" fmla="*/ 0 w 9138223"/>
              <a:gd name="connsiteY4-24" fmla="*/ 0 h 198001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138223" h="1980017">
                <a:moveTo>
                  <a:pt x="0" y="0"/>
                </a:moveTo>
                <a:lnTo>
                  <a:pt x="8031480" y="0"/>
                </a:lnTo>
                <a:lnTo>
                  <a:pt x="9138223" y="1980017"/>
                </a:lnTo>
                <a:lnTo>
                  <a:pt x="0" y="1980017"/>
                </a:lnTo>
                <a:lnTo>
                  <a:pt x="0" y="0"/>
                </a:lnTo>
                <a:close/>
              </a:path>
            </a:pathLst>
          </a:custGeom>
          <a:solidFill>
            <a:schemeClr val="accent1"/>
          </a:solidFill>
          <a:ln w="0">
            <a:noFill/>
            <a:prstDash val="solid"/>
            <a:round/>
          </a:ln>
        </p:spPr>
        <p:txBody>
          <a:bodyPr vert="horz" wrap="square" lIns="91435" tIns="45717" rIns="91435" bIns="45717" numCol="1" anchor="t" anchorCtr="0" compatLnSpc="1">
            <a:noAutofit/>
          </a:bodyPr>
          <a:lstStyle/>
          <a:p>
            <a:endParaRPr lang="zh-CN" altLang="en-US"/>
          </a:p>
        </p:txBody>
      </p:sp>
      <p:sp>
        <p:nvSpPr>
          <p:cNvPr id="17" name="Freeform 11"/>
          <p:cNvSpPr/>
          <p:nvPr/>
        </p:nvSpPr>
        <p:spPr bwMode="auto">
          <a:xfrm>
            <a:off x="4437632" y="496484"/>
            <a:ext cx="3032895" cy="2639614"/>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solidFill>
            <a:schemeClr val="accent2"/>
          </a:solidFill>
          <a:ln w="0">
            <a:noFill/>
            <a:prstDash val="solid"/>
            <a:round/>
          </a:ln>
        </p:spPr>
        <p:txBody>
          <a:bodyPr vert="horz" wrap="square" lIns="91435" tIns="45717" rIns="91435" bIns="45717" numCol="1" anchor="t" anchorCtr="0" compatLnSpc="1"/>
          <a:lstStyle/>
          <a:p>
            <a:endParaRPr lang="zh-CN" altLang="en-US" dirty="0"/>
          </a:p>
        </p:txBody>
      </p:sp>
      <p:sp>
        <p:nvSpPr>
          <p:cNvPr id="10" name="矩形 259"/>
          <p:cNvSpPr>
            <a:spLocks noChangeArrowheads="1"/>
          </p:cNvSpPr>
          <p:nvPr/>
        </p:nvSpPr>
        <p:spPr bwMode="auto">
          <a:xfrm>
            <a:off x="716951" y="1874261"/>
            <a:ext cx="3938598"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3600" dirty="0" smtClean="0">
                <a:solidFill>
                  <a:schemeClr val="accent1"/>
                </a:solidFill>
                <a:latin typeface="Arial" panose="020B0604020202020204" pitchFamily="34" charset="0"/>
                <a:cs typeface="Arial" panose="020B0604020202020204" pitchFamily="34" charset="0"/>
              </a:rPr>
              <a:t>建设工程档案管理业务</a:t>
            </a:r>
            <a:r>
              <a:rPr lang="zh-CN" altLang="en-US" sz="3600" dirty="0">
                <a:solidFill>
                  <a:schemeClr val="accent1"/>
                </a:solidFill>
                <a:latin typeface="Arial" panose="020B0604020202020204" pitchFamily="34" charset="0"/>
                <a:cs typeface="Arial" panose="020B0604020202020204" pitchFamily="34" charset="0"/>
              </a:rPr>
              <a:t>培训</a:t>
            </a:r>
          </a:p>
        </p:txBody>
      </p:sp>
      <p:sp>
        <p:nvSpPr>
          <p:cNvPr id="19" name="矩形 259"/>
          <p:cNvSpPr>
            <a:spLocks noChangeArrowheads="1"/>
          </p:cNvSpPr>
          <p:nvPr/>
        </p:nvSpPr>
        <p:spPr bwMode="auto">
          <a:xfrm>
            <a:off x="5228511" y="1895836"/>
            <a:ext cx="1462424" cy="7221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4695" dirty="0">
                <a:solidFill>
                  <a:schemeClr val="bg1"/>
                </a:solidFill>
                <a:latin typeface="Arial" panose="020B0604020202020204" pitchFamily="34" charset="0"/>
                <a:cs typeface="Arial" panose="020B0604020202020204" pitchFamily="34" charset="0"/>
              </a:rPr>
              <a:t>2019</a:t>
            </a:r>
            <a:endParaRPr lang="en-US" altLang="zh-CN" sz="3130" dirty="0">
              <a:solidFill>
                <a:schemeClr val="bg1"/>
              </a:solidFill>
              <a:latin typeface="Arial" panose="020B0604020202020204" pitchFamily="34" charset="0"/>
              <a:cs typeface="Arial" panose="020B0604020202020204" pitchFamily="34" charset="0"/>
            </a:endParaRPr>
          </a:p>
        </p:txBody>
      </p:sp>
      <p:sp>
        <p:nvSpPr>
          <p:cNvPr id="13" name="Freeform 7"/>
          <p:cNvSpPr/>
          <p:nvPr/>
        </p:nvSpPr>
        <p:spPr bwMode="auto">
          <a:xfrm>
            <a:off x="5872498" y="3239004"/>
            <a:ext cx="1598029" cy="1408012"/>
          </a:xfrm>
          <a:custGeom>
            <a:avLst/>
            <a:gdLst>
              <a:gd name="T0" fmla="*/ 0 w 999"/>
              <a:gd name="T1" fmla="*/ 0 h 862"/>
              <a:gd name="T2" fmla="*/ 999 w 999"/>
              <a:gd name="T3" fmla="*/ 0 h 862"/>
              <a:gd name="T4" fmla="*/ 492 w 999"/>
              <a:gd name="T5" fmla="*/ 862 h 862"/>
              <a:gd name="T6" fmla="*/ 0 w 999"/>
              <a:gd name="T7" fmla="*/ 0 h 862"/>
            </a:gdLst>
            <a:ahLst/>
            <a:cxnLst>
              <a:cxn ang="0">
                <a:pos x="T0" y="T1"/>
              </a:cxn>
              <a:cxn ang="0">
                <a:pos x="T2" y="T3"/>
              </a:cxn>
              <a:cxn ang="0">
                <a:pos x="T4" y="T5"/>
              </a:cxn>
              <a:cxn ang="0">
                <a:pos x="T6" y="T7"/>
              </a:cxn>
            </a:cxnLst>
            <a:rect l="0" t="0" r="r" b="b"/>
            <a:pathLst>
              <a:path w="999" h="862">
                <a:moveTo>
                  <a:pt x="0" y="0"/>
                </a:moveTo>
                <a:lnTo>
                  <a:pt x="999" y="0"/>
                </a:lnTo>
                <a:lnTo>
                  <a:pt x="492" y="862"/>
                </a:lnTo>
                <a:lnTo>
                  <a:pt x="0" y="0"/>
                </a:lnTo>
                <a:close/>
              </a:path>
            </a:pathLst>
          </a:custGeom>
          <a:blipFill dpi="0" rotWithShape="1">
            <a:blip r:embed="rId7" cstate="print">
              <a:extLst>
                <a:ext uri="{28A0092B-C50C-407E-A947-70E740481C1C}">
                  <a14:useLocalDpi xmlns:a14="http://schemas.microsoft.com/office/drawing/2010/main" val="0"/>
                </a:ext>
              </a:extLst>
            </a:blip>
            <a:srcRect/>
            <a:stretch>
              <a:fillRect l="-24951" t="-7308" r="-24951" b="-7308"/>
            </a:stretch>
          </a:blipFill>
          <a:ln w="0">
            <a:noFill/>
            <a:prstDash val="solid"/>
            <a:round/>
          </a:ln>
        </p:spPr>
        <p:txBody>
          <a:bodyPr vert="horz" wrap="square" lIns="91435" tIns="45717" rIns="91435" bIns="45717" numCol="1" anchor="t" anchorCtr="0" compatLnSpc="1"/>
          <a:lstStyle/>
          <a:p>
            <a:endParaRPr lang="zh-CN" altLang="en-US"/>
          </a:p>
        </p:txBody>
      </p:sp>
      <p:pic>
        <p:nvPicPr>
          <p:cNvPr id="2" name="Could This Be Love">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cstate="print"/>
          <a:stretch>
            <a:fillRect/>
          </a:stretch>
        </p:blipFill>
        <p:spPr>
          <a:xfrm>
            <a:off x="4355254" y="-1056544"/>
            <a:ext cx="433493" cy="43349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audio>
              <p:cMediaNode vol="80000" numSld="999" showWhenStopped="0">
                <p:cTn id="2" repeatCount="indefinite" fill="remove"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71420"/>
            <a:ext cx="9144004" cy="5143500"/>
          </a:xfrm>
          <a:prstGeom prst="rect">
            <a:avLst/>
          </a:prstGeom>
        </p:spPr>
      </p:pic>
      <p:grpSp>
        <p:nvGrpSpPr>
          <p:cNvPr id="64" name="组合 63"/>
          <p:cNvGrpSpPr/>
          <p:nvPr/>
        </p:nvGrpSpPr>
        <p:grpSpPr>
          <a:xfrm>
            <a:off x="1172096" y="901155"/>
            <a:ext cx="7072312" cy="3482975"/>
            <a:chOff x="1358950" y="1173758"/>
            <a:chExt cx="7072312" cy="3482975"/>
          </a:xfrm>
        </p:grpSpPr>
        <p:sp>
          <p:nvSpPr>
            <p:cNvPr id="65" name="Freeform 5"/>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0070C0"/>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3547" y="864839"/>
            <a:ext cx="698793" cy="1323439"/>
          </a:xfrm>
          <a:prstGeom prst="rect">
            <a:avLst/>
          </a:prstGeom>
          <a:noFill/>
        </p:spPr>
        <p:txBody>
          <a:bodyPr wrap="square" rtlCol="0">
            <a:spAutoFit/>
          </a:bodyPr>
          <a:lstStyle/>
          <a:p>
            <a:r>
              <a:rPr lang="en-US" altLang="zh-CN" sz="8000" dirty="0">
                <a:solidFill>
                  <a:srgbClr val="F8F8F8"/>
                </a:solidFill>
                <a:latin typeface="微软雅黑" panose="020B0503020204020204" pitchFamily="34" charset="-122"/>
                <a:ea typeface="微软雅黑" panose="020B0503020204020204" pitchFamily="34" charset="-122"/>
              </a:rPr>
              <a:t>3</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2051720" y="2491031"/>
            <a:ext cx="6293348" cy="584775"/>
          </a:xfrm>
          <a:prstGeom prst="rect">
            <a:avLst/>
          </a:prstGeom>
          <a:noFill/>
        </p:spPr>
        <p:txBody>
          <a:bodyPr wrap="square" rtlCol="0">
            <a:spAutoFit/>
          </a:bodyPr>
          <a:lstStyle/>
          <a:p>
            <a:r>
              <a:rPr lang="zh-CN" altLang="en-US" sz="3200" dirty="0" smtClean="0">
                <a:solidFill>
                  <a:srgbClr val="2B2A30"/>
                </a:solidFill>
                <a:latin typeface="微软雅黑" panose="020B0503020204020204" pitchFamily="34" charset="-122"/>
                <a:ea typeface="微软雅黑" panose="020B0503020204020204" pitchFamily="34" charset="-122"/>
              </a:rPr>
              <a:t>工程文件</a:t>
            </a:r>
            <a:r>
              <a:rPr lang="zh-CN" altLang="en-US" sz="3200" dirty="0">
                <a:solidFill>
                  <a:srgbClr val="2B2A30"/>
                </a:solidFill>
                <a:latin typeface="微软雅黑" panose="020B0503020204020204" pitchFamily="34" charset="-122"/>
                <a:ea typeface="微软雅黑" panose="020B0503020204020204" pitchFamily="34" charset="-122"/>
              </a:rPr>
              <a:t>的管理及整理归档</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一、工程文件管理措施</a:t>
            </a: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⑴订立合同时参加</a:t>
            </a:r>
          </a:p>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⑵参加设备与技术资料开箱验收</a:t>
            </a:r>
          </a:p>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⑶参加单位工程的项目验收</a:t>
            </a:r>
          </a:p>
        </p:txBody>
      </p:sp>
      <p:sp>
        <p:nvSpPr>
          <p:cNvPr id="16" name="椭圆 15"/>
          <p:cNvSpPr/>
          <p:nvPr/>
        </p:nvSpPr>
        <p:spPr>
          <a:xfrm>
            <a:off x="1165782" y="2165705"/>
            <a:ext cx="2110548" cy="2110770"/>
          </a:xfrm>
          <a:prstGeom prst="ellipse">
            <a:avLst/>
          </a:prstGeom>
          <a:noFill/>
          <a:ln w="127000" cap="flat" cmpd="thinThick" algn="ctr">
            <a:solidFill>
              <a:srgbClr val="0070C0"/>
            </a:solidFill>
            <a:prstDash val="solid"/>
            <a:miter lim="800000"/>
          </a:ln>
          <a:effectLst/>
        </p:spPr>
        <p:txBody>
          <a:bodyPr lIns="0" tIns="0" rIns="0" bIns="0" anchor="ctr"/>
          <a:lstStyle/>
          <a:p>
            <a:pPr algn="ctr">
              <a:defRPr/>
            </a:pPr>
            <a:r>
              <a:rPr lang="en-US" altLang="zh-CN" sz="2000" b="0" kern="0" dirty="0">
                <a:latin typeface="微软雅黑" panose="020B0503020204020204" pitchFamily="34" charset="-122"/>
                <a:ea typeface="微软雅黑" panose="020B0503020204020204" pitchFamily="34" charset="-122"/>
              </a:rPr>
              <a:t>2</a:t>
            </a:r>
            <a:r>
              <a:rPr lang="zh-CN" altLang="en-US" sz="2000" b="0" kern="0" dirty="0">
                <a:latin typeface="微软雅黑" panose="020B0503020204020204" pitchFamily="34" charset="-122"/>
                <a:ea typeface="微软雅黑" panose="020B0503020204020204" pitchFamily="34" charset="-122"/>
              </a:rPr>
              <a:t>、将工程项目档案管理落实“三同时”制度</a:t>
            </a:r>
          </a:p>
        </p:txBody>
      </p:sp>
      <p:cxnSp>
        <p:nvCxnSpPr>
          <p:cNvPr id="17" name="肘形连接符 27"/>
          <p:cNvCxnSpPr>
            <a:cxnSpLocks noChangeShapeType="1"/>
          </p:cNvCxnSpPr>
          <p:nvPr/>
        </p:nvCxnSpPr>
        <p:spPr bwMode="auto">
          <a:xfrm flipV="1">
            <a:off x="3335257" y="2778005"/>
            <a:ext cx="1380759" cy="439210"/>
          </a:xfrm>
          <a:prstGeom prst="bentConnector3">
            <a:avLst>
              <a:gd name="adj1" fmla="val 50000"/>
            </a:avLst>
          </a:prstGeom>
          <a:noFill/>
          <a:ln w="38100" algn="ctr">
            <a:solidFill>
              <a:srgbClr val="0070C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4644008" y="2030769"/>
            <a:ext cx="4320479" cy="1334997"/>
          </a:xfrm>
          <a:prstGeom prst="rect">
            <a:avLst/>
          </a:prstGeom>
          <a:noFill/>
        </p:spPr>
        <p:txBody>
          <a:bodyPr lIns="100790" tIns="50396" rIns="100790" bIns="50396" anchor="ctr"/>
          <a:lstStyle/>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⑴项目建设一开始就建立档案工程同步进行，工程合同应明确各参建单位档案项目档案套数、时间、费用、质量及违约责任</a:t>
            </a:r>
          </a:p>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⑵项目档案的收集、整 理、归档和项目建设立项准备建设和竣工验收同步进行</a:t>
            </a:r>
          </a:p>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⑶项目竣工验收时应同时形多套合格的项目竣工档案</a:t>
            </a:r>
          </a:p>
        </p:txBody>
      </p:sp>
      <p:cxnSp>
        <p:nvCxnSpPr>
          <p:cNvPr id="19" name="肘形连接符 8"/>
          <p:cNvCxnSpPr>
            <a:cxnSpLocks noChangeShapeType="1"/>
          </p:cNvCxnSpPr>
          <p:nvPr/>
        </p:nvCxnSpPr>
        <p:spPr bwMode="auto">
          <a:xfrm flipV="1">
            <a:off x="4142178" y="3943034"/>
            <a:ext cx="1725966" cy="549017"/>
          </a:xfrm>
          <a:prstGeom prst="bentConnector3">
            <a:avLst>
              <a:gd name="adj1" fmla="val 29667"/>
            </a:avLst>
          </a:prstGeom>
          <a:noFill/>
          <a:ln w="38100" algn="ctr">
            <a:solidFill>
              <a:srgbClr val="0070C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667995" y="915566"/>
            <a:ext cx="1662679" cy="1661011"/>
          </a:xfrm>
          <a:prstGeom prst="ellipse">
            <a:avLst/>
          </a:prstGeom>
          <a:noFill/>
          <a:ln w="127000" cap="flat" cmpd="thinThick" algn="ctr">
            <a:solidFill>
              <a:srgbClr val="0070C0"/>
            </a:solidFill>
            <a:prstDash val="solid"/>
            <a:miter lim="800000"/>
          </a:ln>
          <a:effectLst/>
        </p:spPr>
        <p:txBody>
          <a:bodyPr lIns="0" tIns="0" rIns="0" bIns="0" anchor="ctr"/>
          <a:lstStyle/>
          <a:p>
            <a:pPr algn="ctr">
              <a:defRPr/>
            </a:pPr>
            <a:r>
              <a:rPr lang="en-US" altLang="zh-CN" sz="1600" b="0" kern="0" dirty="0">
                <a:latin typeface="微软雅黑" panose="020B0503020204020204" pitchFamily="34" charset="-122"/>
                <a:ea typeface="微软雅黑" panose="020B0503020204020204" pitchFamily="34" charset="-122"/>
              </a:rPr>
              <a:t>1</a:t>
            </a:r>
            <a:r>
              <a:rPr lang="zh-CN" altLang="en-US" sz="1600" b="0" kern="0" dirty="0">
                <a:latin typeface="微软雅黑" panose="020B0503020204020204" pitchFamily="34" charset="-122"/>
                <a:ea typeface="微软雅黑" panose="020B0503020204020204" pitchFamily="34" charset="-122"/>
              </a:rPr>
              <a:t>、将工程项目档案管理落实“三纳入”制度</a:t>
            </a:r>
          </a:p>
        </p:txBody>
      </p:sp>
      <p:sp>
        <p:nvSpPr>
          <p:cNvPr id="21" name="KSO_GT2.1.1"/>
          <p:cNvSpPr txBox="1"/>
          <p:nvPr/>
        </p:nvSpPr>
        <p:spPr>
          <a:xfrm>
            <a:off x="4139952" y="915566"/>
            <a:ext cx="4674856" cy="955135"/>
          </a:xfrm>
          <a:prstGeom prst="rect">
            <a:avLst/>
          </a:prstGeom>
          <a:noFill/>
        </p:spPr>
        <p:txBody>
          <a:bodyPr lIns="100790" tIns="50396" rIns="100790" bIns="50396" anchor="ctr"/>
          <a:lstStyle/>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⑴将工程项目档案管理纳入建设工程项目的管理程序中</a:t>
            </a:r>
          </a:p>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⑵将工程项目档案管理纳入到工程质量管理体系中</a:t>
            </a:r>
          </a:p>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⑶将工程项目档案管理纳入有关部门及有关人员的职责中</a:t>
            </a:r>
          </a:p>
        </p:txBody>
      </p:sp>
      <p:cxnSp>
        <p:nvCxnSpPr>
          <p:cNvPr id="22" name="肘形连接符 11"/>
          <p:cNvCxnSpPr>
            <a:cxnSpLocks noChangeShapeType="1"/>
          </p:cNvCxnSpPr>
          <p:nvPr/>
        </p:nvCxnSpPr>
        <p:spPr bwMode="auto">
          <a:xfrm flipV="1">
            <a:off x="2411760" y="1347614"/>
            <a:ext cx="1724416" cy="549017"/>
          </a:xfrm>
          <a:prstGeom prst="bentConnector3">
            <a:avLst>
              <a:gd name="adj1" fmla="val 29667"/>
            </a:avLst>
          </a:prstGeom>
          <a:noFill/>
          <a:ln w="38100" algn="ctr">
            <a:solidFill>
              <a:srgbClr val="0070C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4" name="椭圆 13"/>
          <p:cNvSpPr/>
          <p:nvPr/>
        </p:nvSpPr>
        <p:spPr>
          <a:xfrm>
            <a:off x="2579915" y="3461548"/>
            <a:ext cx="1560037" cy="1558474"/>
          </a:xfrm>
          <a:prstGeom prst="ellipse">
            <a:avLst/>
          </a:prstGeom>
          <a:noFill/>
          <a:ln w="127000" cap="flat" cmpd="thinThick" algn="ctr">
            <a:solidFill>
              <a:srgbClr val="0070C0"/>
            </a:solidFill>
            <a:prstDash val="solid"/>
            <a:miter lim="800000"/>
          </a:ln>
          <a:effectLst/>
        </p:spPr>
        <p:txBody>
          <a:bodyPr lIns="0" tIns="0" rIns="0" bIns="0" anchor="ctr"/>
          <a:lstStyle/>
          <a:p>
            <a:pPr algn="ctr">
              <a:defRPr/>
            </a:pPr>
            <a:r>
              <a:rPr lang="en-US" altLang="zh-CN" sz="1400" b="0" kern="0" dirty="0">
                <a:latin typeface="微软雅黑" panose="020B0503020204020204" pitchFamily="34" charset="-122"/>
                <a:ea typeface="微软雅黑" panose="020B0503020204020204" pitchFamily="34" charset="-122"/>
              </a:rPr>
              <a:t>3</a:t>
            </a:r>
            <a:r>
              <a:rPr lang="zh-CN" altLang="en-US" sz="1400" b="0" kern="0" dirty="0">
                <a:latin typeface="微软雅黑" panose="020B0503020204020204" pitchFamily="34" charset="-122"/>
                <a:ea typeface="微软雅黑" panose="020B0503020204020204" pitchFamily="34" charset="-122"/>
              </a:rPr>
              <a:t>、将工程项目档案管理人员落实“三同时”制度</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一、工程文件管理措施</a:t>
            </a: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项目档案的形成涉及到多个部门 受部门调整 保管条件及工程建设周期长 建立合理网络 把档案收集管理工作延伸到单位各个部门 定期向档案管理部门移交档案 形成档案收集</a:t>
            </a:r>
            <a:r>
              <a:rPr lang="zh-CN" altLang="en-US" sz="1200" b="0" kern="0" dirty="0" smtClean="0">
                <a:solidFill>
                  <a:schemeClr val="tx1">
                    <a:lumMod val="85000"/>
                    <a:lumOff val="15000"/>
                  </a:schemeClr>
                </a:solidFill>
                <a:latin typeface="微软雅黑" panose="020B0503020204020204" pitchFamily="34" charset="-122"/>
                <a:ea typeface="微软雅黑" panose="020B0503020204020204" pitchFamily="34" charset="-122"/>
              </a:rPr>
              <a:t>程序化。</a:t>
            </a:r>
            <a:endPar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椭圆 15"/>
          <p:cNvSpPr/>
          <p:nvPr/>
        </p:nvSpPr>
        <p:spPr>
          <a:xfrm>
            <a:off x="1165782" y="2165705"/>
            <a:ext cx="2110548" cy="2110770"/>
          </a:xfrm>
          <a:prstGeom prst="ellipse">
            <a:avLst/>
          </a:prstGeom>
          <a:noFill/>
          <a:ln w="127000" cap="flat" cmpd="thinThick" algn="ctr">
            <a:solidFill>
              <a:srgbClr val="0070C0"/>
            </a:solidFill>
            <a:prstDash val="solid"/>
            <a:miter lim="800000"/>
          </a:ln>
          <a:effectLst/>
        </p:spPr>
        <p:txBody>
          <a:bodyPr lIns="0" tIns="0" rIns="0" bIns="0" anchor="ctr"/>
          <a:lstStyle/>
          <a:p>
            <a:pPr algn="ctr">
              <a:defRPr/>
            </a:pPr>
            <a:r>
              <a:rPr lang="en-US" altLang="zh-CN" sz="2000" b="0" kern="0" dirty="0">
                <a:latin typeface="微软雅黑" panose="020B0503020204020204" pitchFamily="34" charset="-122"/>
                <a:ea typeface="微软雅黑" panose="020B0503020204020204" pitchFamily="34" charset="-122"/>
              </a:rPr>
              <a:t>5</a:t>
            </a:r>
            <a:r>
              <a:rPr lang="zh-CN" altLang="en-US" sz="2000" b="0" kern="0" dirty="0">
                <a:latin typeface="微软雅黑" panose="020B0503020204020204" pitchFamily="34" charset="-122"/>
                <a:ea typeface="微软雅黑" panose="020B0503020204020204" pitchFamily="34" charset="-122"/>
              </a:rPr>
              <a:t>、落实安全的档案保管场所和专兼职档案人员</a:t>
            </a:r>
          </a:p>
        </p:txBody>
      </p:sp>
      <p:cxnSp>
        <p:nvCxnSpPr>
          <p:cNvPr id="17" name="肘形连接符 27"/>
          <p:cNvCxnSpPr>
            <a:cxnSpLocks noChangeShapeType="1"/>
          </p:cNvCxnSpPr>
          <p:nvPr/>
        </p:nvCxnSpPr>
        <p:spPr bwMode="auto">
          <a:xfrm flipV="1">
            <a:off x="3335257" y="2778005"/>
            <a:ext cx="1380759" cy="439210"/>
          </a:xfrm>
          <a:prstGeom prst="bentConnector3">
            <a:avLst>
              <a:gd name="adj1" fmla="val 50000"/>
            </a:avLst>
          </a:prstGeom>
          <a:noFill/>
          <a:ln w="38100" algn="ctr">
            <a:solidFill>
              <a:srgbClr val="0070C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4644009" y="2030769"/>
            <a:ext cx="3600400" cy="1334997"/>
          </a:xfrm>
          <a:prstGeom prst="rect">
            <a:avLst/>
          </a:prstGeom>
          <a:noFill/>
        </p:spPr>
        <p:txBody>
          <a:bodyPr lIns="100790" tIns="50396" rIns="100790" bIns="50396" anchor="ctr"/>
          <a:lstStyle/>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项目文件产生项目的建设全过程 周期长 应落实安全场所和专兼职档案</a:t>
            </a:r>
            <a:r>
              <a:rPr lang="zh-CN" altLang="en-US" sz="1200" b="0" kern="0" dirty="0" smtClean="0">
                <a:solidFill>
                  <a:schemeClr val="tx1">
                    <a:lumMod val="85000"/>
                    <a:lumOff val="15000"/>
                  </a:schemeClr>
                </a:solidFill>
                <a:latin typeface="微软雅黑" panose="020B0503020204020204" pitchFamily="34" charset="-122"/>
                <a:ea typeface="微软雅黑" panose="020B0503020204020204" pitchFamily="34" charset="-122"/>
              </a:rPr>
              <a:t>人员。</a:t>
            </a:r>
            <a:endPar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9" name="肘形连接符 8"/>
          <p:cNvCxnSpPr>
            <a:cxnSpLocks noChangeShapeType="1"/>
          </p:cNvCxnSpPr>
          <p:nvPr/>
        </p:nvCxnSpPr>
        <p:spPr bwMode="auto">
          <a:xfrm flipV="1">
            <a:off x="4142178" y="3943034"/>
            <a:ext cx="1725966" cy="549017"/>
          </a:xfrm>
          <a:prstGeom prst="bentConnector3">
            <a:avLst>
              <a:gd name="adj1" fmla="val 29667"/>
            </a:avLst>
          </a:prstGeom>
          <a:noFill/>
          <a:ln w="38100" algn="ctr">
            <a:solidFill>
              <a:srgbClr val="0070C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667995" y="915566"/>
            <a:ext cx="1662679" cy="1661011"/>
          </a:xfrm>
          <a:prstGeom prst="ellipse">
            <a:avLst/>
          </a:prstGeom>
          <a:noFill/>
          <a:ln w="127000" cap="flat" cmpd="thinThick" algn="ctr">
            <a:solidFill>
              <a:srgbClr val="0070C0"/>
            </a:solidFill>
            <a:prstDash val="solid"/>
            <a:miter lim="800000"/>
          </a:ln>
          <a:effectLst/>
        </p:spPr>
        <p:txBody>
          <a:bodyPr lIns="0" tIns="0" rIns="0" bIns="0" anchor="ctr"/>
          <a:lstStyle/>
          <a:p>
            <a:pPr algn="ctr">
              <a:defRPr/>
            </a:pPr>
            <a:r>
              <a:rPr lang="en-US" altLang="zh-CN" b="0" kern="0" dirty="0">
                <a:latin typeface="微软雅黑" panose="020B0503020204020204" pitchFamily="34" charset="-122"/>
                <a:ea typeface="微软雅黑" panose="020B0503020204020204" pitchFamily="34" charset="-122"/>
              </a:rPr>
              <a:t>4</a:t>
            </a:r>
            <a:r>
              <a:rPr lang="zh-CN" altLang="en-US" b="0" kern="0" dirty="0">
                <a:latin typeface="微软雅黑" panose="020B0503020204020204" pitchFamily="34" charset="-122"/>
                <a:ea typeface="微软雅黑" panose="020B0503020204020204" pitchFamily="34" charset="-122"/>
              </a:rPr>
              <a:t>、建立健全项目档案管理制度</a:t>
            </a:r>
            <a:endParaRPr lang="zh-CN" altLang="en-US" sz="1800" b="0" kern="0" dirty="0">
              <a:latin typeface="微软雅黑" panose="020B0503020204020204" pitchFamily="34" charset="-122"/>
              <a:ea typeface="微软雅黑" panose="020B0503020204020204" pitchFamily="34" charset="-122"/>
            </a:endParaRPr>
          </a:p>
        </p:txBody>
      </p:sp>
      <p:sp>
        <p:nvSpPr>
          <p:cNvPr id="21" name="KSO_GT2.1.1"/>
          <p:cNvSpPr txBox="1"/>
          <p:nvPr/>
        </p:nvSpPr>
        <p:spPr>
          <a:xfrm>
            <a:off x="4139952" y="915566"/>
            <a:ext cx="4104456" cy="955135"/>
          </a:xfrm>
          <a:prstGeom prst="rect">
            <a:avLst/>
          </a:prstGeom>
          <a:noFill/>
        </p:spPr>
        <p:txBody>
          <a:bodyPr lIns="100790" tIns="50396" rIns="100790" bIns="50396" anchor="ctr"/>
          <a:lstStyle/>
          <a:p>
            <a:pPr algn="just">
              <a:lnSpc>
                <a:spcPct val="130000"/>
              </a:lnSpc>
              <a:defRPr/>
            </a:pPr>
            <a:r>
              <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rPr>
              <a:t>档案搜集制度、汇总制度、保密制度、利用制度、借阅制度、项目档案的归档范围等</a:t>
            </a:r>
            <a:r>
              <a:rPr lang="zh-CN" altLang="en-US" sz="1200" b="0" kern="0" dirty="0" smtClean="0">
                <a:solidFill>
                  <a:schemeClr val="tx1">
                    <a:lumMod val="85000"/>
                    <a:lumOff val="15000"/>
                  </a:schemeClr>
                </a:solidFill>
                <a:latin typeface="微软雅黑" panose="020B0503020204020204" pitchFamily="34" charset="-122"/>
                <a:ea typeface="微软雅黑" panose="020B0503020204020204" pitchFamily="34" charset="-122"/>
              </a:rPr>
              <a:t>制度。</a:t>
            </a:r>
            <a:endParaRPr lang="zh-CN" altLang="en-US" sz="1200" b="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22" name="肘形连接符 11"/>
          <p:cNvCxnSpPr>
            <a:cxnSpLocks noChangeShapeType="1"/>
          </p:cNvCxnSpPr>
          <p:nvPr/>
        </p:nvCxnSpPr>
        <p:spPr bwMode="auto">
          <a:xfrm flipV="1">
            <a:off x="2411760" y="1347614"/>
            <a:ext cx="1724416" cy="549017"/>
          </a:xfrm>
          <a:prstGeom prst="bentConnector3">
            <a:avLst>
              <a:gd name="adj1" fmla="val 29667"/>
            </a:avLst>
          </a:prstGeom>
          <a:noFill/>
          <a:ln w="38100" algn="ctr">
            <a:solidFill>
              <a:srgbClr val="0070C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4" name="椭圆 13"/>
          <p:cNvSpPr/>
          <p:nvPr/>
        </p:nvSpPr>
        <p:spPr>
          <a:xfrm>
            <a:off x="2579915" y="3461548"/>
            <a:ext cx="1560037" cy="1558474"/>
          </a:xfrm>
          <a:prstGeom prst="ellipse">
            <a:avLst/>
          </a:prstGeom>
          <a:noFill/>
          <a:ln w="127000" cap="flat" cmpd="thinThick" algn="ctr">
            <a:solidFill>
              <a:srgbClr val="0070C0"/>
            </a:solidFill>
            <a:prstDash val="solid"/>
            <a:miter lim="800000"/>
          </a:ln>
          <a:effectLst/>
        </p:spPr>
        <p:txBody>
          <a:bodyPr lIns="0" tIns="0" rIns="0" bIns="0" anchor="ctr"/>
          <a:lstStyle/>
          <a:p>
            <a:pPr algn="ctr">
              <a:defRPr/>
            </a:pPr>
            <a:r>
              <a:rPr lang="en-US" altLang="zh-CN" sz="1600" b="0" kern="0" dirty="0">
                <a:latin typeface="微软雅黑" panose="020B0503020204020204" pitchFamily="34" charset="-122"/>
                <a:ea typeface="微软雅黑" panose="020B0503020204020204" pitchFamily="34" charset="-122"/>
              </a:rPr>
              <a:t>6</a:t>
            </a:r>
            <a:r>
              <a:rPr lang="zh-CN" altLang="en-US" sz="1600" b="0" kern="0" dirty="0">
                <a:latin typeface="微软雅黑" panose="020B0503020204020204" pitchFamily="34" charset="-122"/>
                <a:ea typeface="微软雅黑" panose="020B0503020204020204" pitchFamily="34" charset="-122"/>
              </a:rPr>
              <a:t>、建立合理的档案管理网络组织</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755576" y="139511"/>
            <a:ext cx="6355461"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毡笔黑简体" panose="03000509000000000000" pitchFamily="65" charset="-122"/>
                <a:ea typeface="方正毡笔黑简体" panose="03000509000000000000" pitchFamily="65" charset="-122"/>
              </a:rPr>
              <a:t>二、建设工程文件管理各参见单位职责</a:t>
            </a:r>
          </a:p>
        </p:txBody>
      </p:sp>
      <p:sp>
        <p:nvSpPr>
          <p:cNvPr id="20" name="Freeform 5"/>
          <p:cNvSpPr/>
          <p:nvPr/>
        </p:nvSpPr>
        <p:spPr bwMode="auto">
          <a:xfrm rot="5400000">
            <a:off x="2478292" y="-693060"/>
            <a:ext cx="4157490" cy="7230725"/>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txBody>
          <a:bodyPr wrap="none" anchor="ctr"/>
          <a:lstStyle/>
          <a:p>
            <a:endParaRPr lang="zh-CN" altLang="en-US"/>
          </a:p>
        </p:txBody>
      </p:sp>
      <p:sp>
        <p:nvSpPr>
          <p:cNvPr id="24" name="WordArt 8"/>
          <p:cNvSpPr>
            <a:spLocks noChangeArrowheads="1" noChangeShapeType="1" noTextEdit="1"/>
          </p:cNvSpPr>
          <p:nvPr/>
        </p:nvSpPr>
        <p:spPr bwMode="auto">
          <a:xfrm>
            <a:off x="3563888" y="843558"/>
            <a:ext cx="1905000" cy="3175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r>
              <a:rPr lang="en-US" altLang="zh-CN" sz="3600" b="1" kern="10" dirty="0" smtClean="0">
                <a:solidFill>
                  <a:srgbClr val="0070C0"/>
                </a:solidFill>
                <a:latin typeface="Arial" panose="020B0604020202020204"/>
                <a:cs typeface="Arial" panose="020B0604020202020204"/>
              </a:rPr>
              <a:t>1</a:t>
            </a:r>
            <a:r>
              <a:rPr lang="zh-CN" altLang="en-US" sz="3600" b="1" kern="10" dirty="0" smtClean="0">
                <a:solidFill>
                  <a:srgbClr val="0070C0"/>
                </a:solidFill>
                <a:latin typeface="Arial" panose="020B0604020202020204"/>
                <a:cs typeface="Arial" panose="020B0604020202020204"/>
              </a:rPr>
              <a:t>、建设单位职责</a:t>
            </a:r>
            <a:endParaRPr lang="zh-CN" altLang="en-US" sz="3600" b="1" kern="10" dirty="0">
              <a:solidFill>
                <a:srgbClr val="0070C0"/>
              </a:solidFill>
              <a:latin typeface="Arial" panose="020B0604020202020204"/>
              <a:cs typeface="Arial" panose="020B0604020202020204"/>
            </a:endParaRPr>
          </a:p>
        </p:txBody>
      </p:sp>
      <p:sp>
        <p:nvSpPr>
          <p:cNvPr id="27" name="Rectangle 11"/>
          <p:cNvSpPr>
            <a:spLocks noChangeArrowheads="1"/>
          </p:cNvSpPr>
          <p:nvPr/>
        </p:nvSpPr>
        <p:spPr bwMode="auto">
          <a:xfrm>
            <a:off x="1403648" y="1837729"/>
            <a:ext cx="6377458" cy="2462213"/>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solidFill>
                  <a:srgbClr val="007E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eaLnBrk="1" hangingPunct="1">
              <a:spcBef>
                <a:spcPct val="50000"/>
              </a:spcBef>
              <a:buClrTx/>
              <a:buSzTx/>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1</a:t>
            </a:r>
            <a:r>
              <a:rPr lang="zh-CN" altLang="en-US" sz="1400" dirty="0">
                <a:solidFill>
                  <a:srgbClr val="FFFFFF"/>
                </a:solidFill>
                <a:latin typeface="微软雅黑" panose="020B0503020204020204" pitchFamily="34" charset="-122"/>
              </a:rPr>
              <a:t>）在工程招标及与勘察、设计、监理、施工等单位签订协议、合同时，应对工程资料的套数、费用、质量、移交时间等提出明确要求；</a:t>
            </a:r>
          </a:p>
          <a:p>
            <a:pPr algn="ctr" eaLnBrk="1" hangingPunct="1">
              <a:spcBef>
                <a:spcPct val="50000"/>
              </a:spcBef>
              <a:buClrTx/>
              <a:buSzTx/>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2</a:t>
            </a:r>
            <a:r>
              <a:rPr lang="zh-CN" altLang="en-US" sz="1400" dirty="0">
                <a:solidFill>
                  <a:srgbClr val="FFFFFF"/>
                </a:solidFill>
                <a:latin typeface="微软雅黑" panose="020B0503020204020204" pitchFamily="34" charset="-122"/>
              </a:rPr>
              <a:t>）收集和整理工程准备阶段、竣工验收阶段形成的资料，并应进行立卷归档；</a:t>
            </a:r>
          </a:p>
          <a:p>
            <a:pPr algn="ctr" eaLnBrk="1" hangingPunct="1">
              <a:spcBef>
                <a:spcPct val="50000"/>
              </a:spcBef>
              <a:buClrTx/>
              <a:buSzTx/>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3</a:t>
            </a:r>
            <a:r>
              <a:rPr lang="zh-CN" altLang="en-US" sz="1400" dirty="0">
                <a:solidFill>
                  <a:srgbClr val="FFFFFF"/>
                </a:solidFill>
                <a:latin typeface="微软雅黑" panose="020B0503020204020204" pitchFamily="34" charset="-122"/>
              </a:rPr>
              <a:t>）负责组织、监督和检查勘察、设计、施工、监理等单位的工程资料的形成、积累和立卷归档工作；也可委托监理单位监督、检查工程资料的形成、积累和立卷归档工作；</a:t>
            </a:r>
          </a:p>
          <a:p>
            <a:pPr algn="ctr" eaLnBrk="1" hangingPunct="1">
              <a:spcBef>
                <a:spcPct val="50000"/>
              </a:spcBef>
              <a:buClrTx/>
              <a:buSzTx/>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4</a:t>
            </a:r>
            <a:r>
              <a:rPr lang="zh-CN" altLang="en-US" sz="1400" dirty="0">
                <a:solidFill>
                  <a:srgbClr val="FFFFFF"/>
                </a:solidFill>
                <a:latin typeface="微软雅黑" panose="020B0503020204020204" pitchFamily="34" charset="-122"/>
              </a:rPr>
              <a:t>）收集和汇总勘察、设计、施工、监理等单位立卷归档的工程档案</a:t>
            </a:r>
          </a:p>
          <a:p>
            <a:pPr algn="ctr" eaLnBrk="1" hangingPunct="1">
              <a:spcBef>
                <a:spcPct val="50000"/>
              </a:spcBef>
              <a:buClrTx/>
              <a:buSzTx/>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5</a:t>
            </a:r>
            <a:r>
              <a:rPr lang="zh-CN" altLang="en-US" sz="1400" dirty="0">
                <a:solidFill>
                  <a:srgbClr val="FFFFFF"/>
                </a:solidFill>
                <a:latin typeface="微软雅黑" panose="020B0503020204020204" pitchFamily="34" charset="-122"/>
              </a:rPr>
              <a:t>）在组织工程竣工验收前，应提请当地城建档案管理部门对工程档案进行预验收；未取得工程档案验收认可文件，不得组织工程竣工验收；</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755576" y="139511"/>
            <a:ext cx="6355461"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毡笔黑简体" panose="03000509000000000000" pitchFamily="65" charset="-122"/>
                <a:ea typeface="方正毡笔黑简体" panose="03000509000000000000" pitchFamily="65" charset="-122"/>
              </a:rPr>
              <a:t>二、建设工程文件管理各参见单位职责</a:t>
            </a:r>
          </a:p>
        </p:txBody>
      </p:sp>
      <p:sp>
        <p:nvSpPr>
          <p:cNvPr id="20" name="Freeform 5"/>
          <p:cNvSpPr/>
          <p:nvPr/>
        </p:nvSpPr>
        <p:spPr bwMode="auto">
          <a:xfrm rot="5400000">
            <a:off x="2478292" y="-693060"/>
            <a:ext cx="4157490" cy="7230725"/>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txBody>
          <a:bodyPr wrap="none" anchor="ctr"/>
          <a:lstStyle/>
          <a:p>
            <a:endParaRPr lang="zh-CN" altLang="en-US"/>
          </a:p>
        </p:txBody>
      </p:sp>
      <p:sp>
        <p:nvSpPr>
          <p:cNvPr id="24" name="WordArt 8"/>
          <p:cNvSpPr>
            <a:spLocks noChangeArrowheads="1" noChangeShapeType="1" noTextEdit="1"/>
          </p:cNvSpPr>
          <p:nvPr/>
        </p:nvSpPr>
        <p:spPr bwMode="auto">
          <a:xfrm>
            <a:off x="3563888" y="843558"/>
            <a:ext cx="1905000" cy="3175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r>
              <a:rPr lang="en-US" altLang="zh-CN" sz="3600" b="1" kern="10" dirty="0" smtClean="0">
                <a:solidFill>
                  <a:srgbClr val="0070C0"/>
                </a:solidFill>
                <a:latin typeface="Arial" panose="020B0604020202020204"/>
                <a:cs typeface="Arial" panose="020B0604020202020204"/>
              </a:rPr>
              <a:t>1</a:t>
            </a:r>
            <a:r>
              <a:rPr lang="zh-CN" altLang="en-US" sz="3600" b="1" kern="10" dirty="0" smtClean="0">
                <a:solidFill>
                  <a:srgbClr val="0070C0"/>
                </a:solidFill>
                <a:latin typeface="Arial" panose="020B0604020202020204"/>
                <a:cs typeface="Arial" panose="020B0604020202020204"/>
              </a:rPr>
              <a:t>、建设单位职责</a:t>
            </a:r>
            <a:endParaRPr lang="zh-CN" altLang="en-US" sz="3600" b="1" kern="10" dirty="0">
              <a:solidFill>
                <a:srgbClr val="0070C0"/>
              </a:solidFill>
              <a:latin typeface="Arial" panose="020B0604020202020204"/>
              <a:cs typeface="Arial" panose="020B0604020202020204"/>
            </a:endParaRPr>
          </a:p>
        </p:txBody>
      </p:sp>
      <p:sp>
        <p:nvSpPr>
          <p:cNvPr id="27" name="Rectangle 11"/>
          <p:cNvSpPr>
            <a:spLocks noChangeArrowheads="1"/>
          </p:cNvSpPr>
          <p:nvPr/>
        </p:nvSpPr>
        <p:spPr bwMode="auto">
          <a:xfrm>
            <a:off x="1403648" y="2160894"/>
            <a:ext cx="6377458" cy="1815882"/>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solidFill>
                  <a:srgbClr val="007E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6</a:t>
            </a:r>
            <a:r>
              <a:rPr lang="zh-CN" altLang="en-US" sz="1400" dirty="0">
                <a:solidFill>
                  <a:srgbClr val="FFFFFF"/>
                </a:solidFill>
                <a:latin typeface="微软雅黑" panose="020B0503020204020204" pitchFamily="34" charset="-122"/>
              </a:rPr>
              <a:t>）对列入当地城建档案管理部门接收范围的工程，工程竣工验收</a:t>
            </a:r>
            <a:r>
              <a:rPr lang="en-US" altLang="zh-CN" sz="1400" dirty="0">
                <a:solidFill>
                  <a:srgbClr val="FFFFFF"/>
                </a:solidFill>
                <a:latin typeface="微软雅黑" panose="020B0503020204020204" pitchFamily="34" charset="-122"/>
              </a:rPr>
              <a:t>3</a:t>
            </a:r>
            <a:r>
              <a:rPr lang="zh-CN" altLang="en-US" sz="1400" dirty="0">
                <a:solidFill>
                  <a:srgbClr val="FFFFFF"/>
                </a:solidFill>
                <a:latin typeface="微软雅黑" panose="020B0503020204020204" pitchFamily="34" charset="-122"/>
              </a:rPr>
              <a:t>个月内，向当地城建档案管理部门移交一套符合规定的工程资料；</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7</a:t>
            </a:r>
            <a:r>
              <a:rPr lang="zh-CN" altLang="en-US" sz="1400" dirty="0">
                <a:solidFill>
                  <a:srgbClr val="FFFFFF"/>
                </a:solidFill>
                <a:latin typeface="微软雅黑" panose="020B0503020204020204" pitchFamily="34" charset="-122"/>
              </a:rPr>
              <a:t>）必须向参与工程建设的勘察、设计、施工、监理等单位提供与建设工程有关的原始资料，原始资料必须真实、准确、齐全；</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8</a:t>
            </a:r>
            <a:r>
              <a:rPr lang="zh-CN" altLang="en-US" sz="1400" dirty="0">
                <a:solidFill>
                  <a:srgbClr val="FFFFFF"/>
                </a:solidFill>
                <a:latin typeface="微软雅黑" panose="020B0503020204020204" pitchFamily="34" charset="-122"/>
              </a:rPr>
              <a:t>）可委托承包单位、监理单位组织工程档案的编制工作；负责组织竣工图的绘制工作，也可委托承包单位、监理单位、设计单位完成，收费标准按照所在地相关文件执行。</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755576" y="139511"/>
            <a:ext cx="6355461"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毡笔黑简体" panose="03000509000000000000" pitchFamily="65" charset="-122"/>
                <a:ea typeface="方正毡笔黑简体" panose="03000509000000000000" pitchFamily="65" charset="-122"/>
              </a:rPr>
              <a:t>二、建设工程文件管理各参见单位职责</a:t>
            </a:r>
          </a:p>
        </p:txBody>
      </p:sp>
      <p:sp>
        <p:nvSpPr>
          <p:cNvPr id="20" name="Freeform 5"/>
          <p:cNvSpPr/>
          <p:nvPr/>
        </p:nvSpPr>
        <p:spPr bwMode="auto">
          <a:xfrm rot="5400000">
            <a:off x="2478292" y="-693060"/>
            <a:ext cx="4157490" cy="7230725"/>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txBody>
          <a:bodyPr wrap="none" anchor="ctr"/>
          <a:lstStyle/>
          <a:p>
            <a:endParaRPr lang="zh-CN" altLang="en-US"/>
          </a:p>
        </p:txBody>
      </p:sp>
      <p:sp>
        <p:nvSpPr>
          <p:cNvPr id="24" name="WordArt 8"/>
          <p:cNvSpPr>
            <a:spLocks noChangeArrowheads="1" noChangeShapeType="1" noTextEdit="1"/>
          </p:cNvSpPr>
          <p:nvPr/>
        </p:nvSpPr>
        <p:spPr bwMode="auto">
          <a:xfrm>
            <a:off x="3563888" y="843558"/>
            <a:ext cx="1905000" cy="3175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r>
              <a:rPr lang="en-US" altLang="zh-CN" sz="3600" kern="10" dirty="0">
                <a:solidFill>
                  <a:srgbClr val="0070C0"/>
                </a:solidFill>
                <a:latin typeface="Arial" panose="020B0604020202020204"/>
                <a:cs typeface="Arial" panose="020B0604020202020204"/>
              </a:rPr>
              <a:t>2</a:t>
            </a:r>
            <a:r>
              <a:rPr lang="zh-CN" altLang="en-US" sz="3600" b="1" kern="10" dirty="0" smtClean="0">
                <a:solidFill>
                  <a:srgbClr val="0070C0"/>
                </a:solidFill>
                <a:latin typeface="Arial" panose="020B0604020202020204"/>
                <a:cs typeface="Arial" panose="020B0604020202020204"/>
              </a:rPr>
              <a:t>、施工单位职责</a:t>
            </a:r>
            <a:endParaRPr lang="zh-CN" altLang="en-US" sz="3600" b="1" kern="10" dirty="0">
              <a:solidFill>
                <a:srgbClr val="0070C0"/>
              </a:solidFill>
              <a:latin typeface="Arial" panose="020B0604020202020204"/>
              <a:cs typeface="Arial" panose="020B0604020202020204"/>
            </a:endParaRPr>
          </a:p>
        </p:txBody>
      </p:sp>
      <p:sp>
        <p:nvSpPr>
          <p:cNvPr id="27" name="Rectangle 11"/>
          <p:cNvSpPr>
            <a:spLocks noChangeArrowheads="1"/>
          </p:cNvSpPr>
          <p:nvPr/>
        </p:nvSpPr>
        <p:spPr bwMode="auto">
          <a:xfrm>
            <a:off x="1115616" y="1945451"/>
            <a:ext cx="6912768" cy="2246769"/>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solidFill>
                  <a:srgbClr val="007E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1</a:t>
            </a:r>
            <a:r>
              <a:rPr lang="zh-CN" altLang="en-US" sz="1400" dirty="0">
                <a:solidFill>
                  <a:srgbClr val="FFFFFF"/>
                </a:solidFill>
                <a:latin typeface="微软雅黑" panose="020B0503020204020204" pitchFamily="34" charset="-122"/>
              </a:rPr>
              <a:t>）实行技术负责人负责制，逐级建立、健全施工资料管理岗位责任制，配备专职档案管理员，负责施工资料的管理工作。</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2</a:t>
            </a:r>
            <a:r>
              <a:rPr lang="zh-CN" altLang="en-US" sz="1400" dirty="0">
                <a:solidFill>
                  <a:srgbClr val="FFFFFF"/>
                </a:solidFill>
                <a:latin typeface="微软雅黑" panose="020B0503020204020204" pitchFamily="34" charset="-122"/>
              </a:rPr>
              <a:t>）建设工程实行总承包的，总承包单位负责收集、汇总各分包单位形成的工程档案，各分包单位应将本单位形成的工程资料整理、立卷后及时移交总承包单位。</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3</a:t>
            </a:r>
            <a:r>
              <a:rPr lang="zh-CN" altLang="en-US" sz="1400" dirty="0">
                <a:solidFill>
                  <a:srgbClr val="FFFFFF"/>
                </a:solidFill>
                <a:latin typeface="微软雅黑" panose="020B0503020204020204" pitchFamily="34" charset="-122"/>
              </a:rPr>
              <a:t>）可以按照施工合同的约定，接受建设单位的委托进行工程档案的组织、编制工作；</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4</a:t>
            </a:r>
            <a:r>
              <a:rPr lang="zh-CN" altLang="en-US" sz="1400" dirty="0">
                <a:solidFill>
                  <a:srgbClr val="FFFFFF"/>
                </a:solidFill>
                <a:latin typeface="微软雅黑" panose="020B0503020204020204" pitchFamily="34" charset="-122"/>
              </a:rPr>
              <a:t>）按要求在竣工前将施工资料整理汇总完毕，再移交建设单位进行工程竣工验收；</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5</a:t>
            </a:r>
            <a:r>
              <a:rPr lang="zh-CN" altLang="en-US" sz="1400" dirty="0">
                <a:solidFill>
                  <a:srgbClr val="FFFFFF"/>
                </a:solidFill>
                <a:latin typeface="微软雅黑" panose="020B0503020204020204" pitchFamily="34" charset="-122"/>
              </a:rPr>
              <a:t>）负责编制的施工资料的套数不得</a:t>
            </a:r>
            <a:r>
              <a:rPr lang="zh-CN" altLang="en-US" sz="1400" dirty="0" smtClean="0">
                <a:solidFill>
                  <a:srgbClr val="FFFFFF"/>
                </a:solidFill>
                <a:latin typeface="微软雅黑" panose="020B0503020204020204" pitchFamily="34" charset="-122"/>
              </a:rPr>
              <a:t>少于合同约定套数，</a:t>
            </a:r>
            <a:r>
              <a:rPr lang="zh-CN" altLang="en-US" sz="1400" dirty="0">
                <a:solidFill>
                  <a:srgbClr val="FFFFFF"/>
                </a:solidFill>
                <a:latin typeface="微软雅黑" panose="020B0503020204020204" pitchFamily="34" charset="-122"/>
              </a:rPr>
              <a:t>但应有完整施工资料移交建设单位及自行保存，保存期可根据</a:t>
            </a:r>
            <a:r>
              <a:rPr lang="en-US" altLang="zh-CN" sz="1400" dirty="0">
                <a:solidFill>
                  <a:srgbClr val="FFFFFF"/>
                </a:solidFill>
                <a:latin typeface="微软雅黑" panose="020B0503020204020204" pitchFamily="34" charset="-122"/>
              </a:rPr>
              <a:t>《</a:t>
            </a:r>
            <a:r>
              <a:rPr lang="zh-CN" altLang="en-US" sz="1400" dirty="0">
                <a:solidFill>
                  <a:srgbClr val="FFFFFF"/>
                </a:solidFill>
                <a:latin typeface="微软雅黑" panose="020B0503020204020204" pitchFamily="34" charset="-122"/>
              </a:rPr>
              <a:t>归档整理规范</a:t>
            </a:r>
            <a:r>
              <a:rPr lang="en-US" altLang="zh-CN" sz="1400" dirty="0">
                <a:solidFill>
                  <a:srgbClr val="FFFFFF"/>
                </a:solidFill>
                <a:latin typeface="微软雅黑" panose="020B0503020204020204" pitchFamily="34" charset="-122"/>
              </a:rPr>
              <a:t>》</a:t>
            </a:r>
            <a:r>
              <a:rPr lang="zh-CN" altLang="en-US" sz="1400" dirty="0">
                <a:solidFill>
                  <a:srgbClr val="FFFFFF"/>
                </a:solidFill>
                <a:latin typeface="微软雅黑" panose="020B0503020204020204" pitchFamily="34" charset="-122"/>
              </a:rPr>
              <a:t>有关要求</a:t>
            </a:r>
            <a:r>
              <a:rPr lang="zh-CN" altLang="en-US" sz="1400" dirty="0" smtClean="0">
                <a:solidFill>
                  <a:srgbClr val="FFFFFF"/>
                </a:solidFill>
                <a:latin typeface="微软雅黑" panose="020B0503020204020204" pitchFamily="34" charset="-122"/>
              </a:rPr>
              <a:t>确定。</a:t>
            </a:r>
            <a:endParaRPr lang="zh-CN" altLang="en-US" sz="1400" dirty="0">
              <a:solidFill>
                <a:srgbClr val="FFFFFF"/>
              </a:solidFill>
              <a:latin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755576" y="139511"/>
            <a:ext cx="6355461"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毡笔黑简体" panose="03000509000000000000" pitchFamily="65" charset="-122"/>
                <a:ea typeface="方正毡笔黑简体" panose="03000509000000000000" pitchFamily="65" charset="-122"/>
              </a:rPr>
              <a:t>二、建设工程文件管理各参见单位职责</a:t>
            </a:r>
          </a:p>
        </p:txBody>
      </p:sp>
      <p:sp>
        <p:nvSpPr>
          <p:cNvPr id="20" name="Freeform 5"/>
          <p:cNvSpPr/>
          <p:nvPr/>
        </p:nvSpPr>
        <p:spPr bwMode="auto">
          <a:xfrm rot="5400000">
            <a:off x="2478292" y="-693060"/>
            <a:ext cx="4157490" cy="7230725"/>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txBody>
          <a:bodyPr wrap="none" anchor="ctr"/>
          <a:lstStyle/>
          <a:p>
            <a:endParaRPr lang="zh-CN" altLang="en-US"/>
          </a:p>
        </p:txBody>
      </p:sp>
      <p:sp>
        <p:nvSpPr>
          <p:cNvPr id="24" name="WordArt 8"/>
          <p:cNvSpPr>
            <a:spLocks noChangeArrowheads="1" noChangeShapeType="1" noTextEdit="1"/>
          </p:cNvSpPr>
          <p:nvPr/>
        </p:nvSpPr>
        <p:spPr bwMode="auto">
          <a:xfrm>
            <a:off x="3563888" y="843558"/>
            <a:ext cx="1905000" cy="3175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r>
              <a:rPr lang="en-US" altLang="zh-CN" sz="3600" kern="10" dirty="0" smtClean="0">
                <a:solidFill>
                  <a:srgbClr val="0070C0"/>
                </a:solidFill>
                <a:latin typeface="Arial" panose="020B0604020202020204"/>
                <a:cs typeface="Arial" panose="020B0604020202020204"/>
              </a:rPr>
              <a:t>3</a:t>
            </a:r>
            <a:r>
              <a:rPr lang="zh-CN" altLang="en-US" sz="3600" b="1" kern="10" dirty="0" smtClean="0">
                <a:solidFill>
                  <a:srgbClr val="0070C0"/>
                </a:solidFill>
                <a:latin typeface="Arial" panose="020B0604020202020204"/>
                <a:cs typeface="Arial" panose="020B0604020202020204"/>
              </a:rPr>
              <a:t>、监理单位职责</a:t>
            </a:r>
            <a:endParaRPr lang="zh-CN" altLang="en-US" sz="3600" b="1" kern="10" dirty="0">
              <a:solidFill>
                <a:srgbClr val="0070C0"/>
              </a:solidFill>
              <a:latin typeface="Arial" panose="020B0604020202020204"/>
              <a:cs typeface="Arial" panose="020B0604020202020204"/>
            </a:endParaRPr>
          </a:p>
        </p:txBody>
      </p:sp>
      <p:sp>
        <p:nvSpPr>
          <p:cNvPr id="27" name="Rectangle 11"/>
          <p:cNvSpPr>
            <a:spLocks noChangeArrowheads="1"/>
          </p:cNvSpPr>
          <p:nvPr/>
        </p:nvSpPr>
        <p:spPr bwMode="auto">
          <a:xfrm>
            <a:off x="1115616" y="1730588"/>
            <a:ext cx="6912768" cy="2785378"/>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solidFill>
                  <a:srgbClr val="007E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1</a:t>
            </a:r>
            <a:r>
              <a:rPr lang="zh-CN" altLang="en-US" sz="1400" dirty="0">
                <a:solidFill>
                  <a:srgbClr val="FFFFFF"/>
                </a:solidFill>
                <a:latin typeface="微软雅黑" panose="020B0503020204020204" pitchFamily="34" charset="-122"/>
              </a:rPr>
              <a:t>）应设专人负责监理资料的收集、整理和归档工作，在项目监理部，监理资料的管理应由总监理工程师负责，并指定专人具体实施，监理资料应在各阶段监理工作结束后及时整理归档；</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2</a:t>
            </a:r>
            <a:r>
              <a:rPr lang="zh-CN" altLang="en-US" sz="1400" dirty="0">
                <a:solidFill>
                  <a:srgbClr val="FFFFFF"/>
                </a:solidFill>
                <a:latin typeface="微软雅黑" panose="020B0503020204020204" pitchFamily="34" charset="-122"/>
              </a:rPr>
              <a:t>）监理资料必须及时整理、真实完整、分类有序。在设计阶段，对勘察、测绘、设计单位的工程资料的形成、积累和立卷归档进行监督、检查；在施工阶段，对施工单位的工程资料的形成、积累、立卷归档进行监督、检查；</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3</a:t>
            </a:r>
            <a:r>
              <a:rPr lang="zh-CN" altLang="en-US" sz="1400" dirty="0">
                <a:solidFill>
                  <a:srgbClr val="FFFFFF"/>
                </a:solidFill>
                <a:latin typeface="微软雅黑" panose="020B0503020204020204" pitchFamily="34" charset="-122"/>
              </a:rPr>
              <a:t>）可以按照委托监理合同的约定，接受建设单位的委托，监督、检查工程资料的形成积累和立卷归档工作；</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4</a:t>
            </a:r>
            <a:r>
              <a:rPr lang="zh-CN" altLang="en-US" sz="1400" dirty="0">
                <a:solidFill>
                  <a:srgbClr val="FFFFFF"/>
                </a:solidFill>
                <a:latin typeface="微软雅黑" panose="020B0503020204020204" pitchFamily="34" charset="-122"/>
              </a:rPr>
              <a:t>）编制的监理资料的套数、提交内容、提交时间，应按照现行</a:t>
            </a:r>
            <a:r>
              <a:rPr lang="en-US" altLang="zh-CN" sz="1400" dirty="0">
                <a:solidFill>
                  <a:srgbClr val="FFFFFF"/>
                </a:solidFill>
                <a:latin typeface="微软雅黑" panose="020B0503020204020204" pitchFamily="34" charset="-122"/>
              </a:rPr>
              <a:t>《</a:t>
            </a:r>
            <a:r>
              <a:rPr lang="zh-CN" altLang="en-US" sz="1400" dirty="0">
                <a:solidFill>
                  <a:srgbClr val="FFFFFF"/>
                </a:solidFill>
                <a:latin typeface="微软雅黑" panose="020B0503020204020204" pitchFamily="34" charset="-122"/>
              </a:rPr>
              <a:t>归档整理规范</a:t>
            </a:r>
            <a:r>
              <a:rPr lang="en-US" altLang="zh-CN" sz="1400" dirty="0">
                <a:solidFill>
                  <a:srgbClr val="FFFFFF"/>
                </a:solidFill>
                <a:latin typeface="微软雅黑" panose="020B0503020204020204" pitchFamily="34" charset="-122"/>
              </a:rPr>
              <a:t>》</a:t>
            </a:r>
            <a:r>
              <a:rPr lang="zh-CN" altLang="en-US" sz="1400" dirty="0">
                <a:solidFill>
                  <a:srgbClr val="FFFFFF"/>
                </a:solidFill>
                <a:latin typeface="微软雅黑" panose="020B0503020204020204" pitchFamily="34" charset="-122"/>
              </a:rPr>
              <a:t>和各地城建档案管理部门的要求，编制移交清单，双方签字、盖章后，及时移交建设单位，由建设单位收集和汇总。</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755576" y="139511"/>
            <a:ext cx="6355461"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毡笔黑简体" panose="03000509000000000000" pitchFamily="65" charset="-122"/>
                <a:ea typeface="方正毡笔黑简体" panose="03000509000000000000" pitchFamily="65" charset="-122"/>
              </a:rPr>
              <a:t>二、建设工程文件管理各参见单位职责</a:t>
            </a:r>
          </a:p>
        </p:txBody>
      </p:sp>
      <p:sp>
        <p:nvSpPr>
          <p:cNvPr id="20" name="Freeform 5"/>
          <p:cNvSpPr/>
          <p:nvPr/>
        </p:nvSpPr>
        <p:spPr bwMode="auto">
          <a:xfrm rot="5400000">
            <a:off x="2478292" y="-693060"/>
            <a:ext cx="4157490" cy="7230725"/>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txBody>
          <a:bodyPr wrap="none" anchor="ctr"/>
          <a:lstStyle/>
          <a:p>
            <a:endParaRPr lang="zh-CN" altLang="en-US"/>
          </a:p>
        </p:txBody>
      </p:sp>
      <p:sp>
        <p:nvSpPr>
          <p:cNvPr id="27" name="Rectangle 11"/>
          <p:cNvSpPr>
            <a:spLocks noChangeArrowheads="1"/>
          </p:cNvSpPr>
          <p:nvPr/>
        </p:nvSpPr>
        <p:spPr bwMode="auto">
          <a:xfrm>
            <a:off x="1115616" y="2538501"/>
            <a:ext cx="6912768" cy="1169551"/>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solidFill>
                  <a:srgbClr val="007E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1</a:t>
            </a:r>
            <a:r>
              <a:rPr lang="zh-CN" altLang="en-US" sz="1400" dirty="0">
                <a:solidFill>
                  <a:srgbClr val="FFFFFF"/>
                </a:solidFill>
                <a:latin typeface="微软雅黑" panose="020B0503020204020204" pitchFamily="34" charset="-122"/>
              </a:rPr>
              <a:t>）负责接收和保管所辖范围应当永久和长期保存的工程档案和有关资料；</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2</a:t>
            </a:r>
            <a:r>
              <a:rPr lang="zh-CN" altLang="en-US" sz="1400" dirty="0">
                <a:solidFill>
                  <a:srgbClr val="FFFFFF"/>
                </a:solidFill>
                <a:latin typeface="微软雅黑" panose="020B0503020204020204" pitchFamily="34" charset="-122"/>
              </a:rPr>
              <a:t>）负责对城建档案工作进行业务指导，监督和检查有关城建档案法规的实施；</a:t>
            </a:r>
          </a:p>
          <a:p>
            <a:pPr algn="ctr">
              <a:spcBef>
                <a:spcPct val="50000"/>
              </a:spcBef>
            </a:pPr>
            <a:r>
              <a:rPr lang="zh-CN" altLang="en-US" sz="1400" dirty="0">
                <a:solidFill>
                  <a:srgbClr val="FFFFFF"/>
                </a:solidFill>
                <a:latin typeface="微软雅黑" panose="020B0503020204020204" pitchFamily="34" charset="-122"/>
              </a:rPr>
              <a:t>（</a:t>
            </a:r>
            <a:r>
              <a:rPr lang="en-US" altLang="zh-CN" sz="1400" dirty="0">
                <a:solidFill>
                  <a:srgbClr val="FFFFFF"/>
                </a:solidFill>
                <a:latin typeface="微软雅黑" panose="020B0503020204020204" pitchFamily="34" charset="-122"/>
              </a:rPr>
              <a:t>3</a:t>
            </a:r>
            <a:r>
              <a:rPr lang="zh-CN" altLang="en-US" sz="1400" dirty="0">
                <a:solidFill>
                  <a:srgbClr val="FFFFFF"/>
                </a:solidFill>
                <a:latin typeface="微软雅黑" panose="020B0503020204020204" pitchFamily="34" charset="-122"/>
              </a:rPr>
              <a:t>）列入向本部门报送工程档案范围的工程项目，其竣工验收应有本部门参加并负责对移交的工程档案进行验收。</a:t>
            </a:r>
          </a:p>
        </p:txBody>
      </p:sp>
      <p:sp>
        <p:nvSpPr>
          <p:cNvPr id="6" name="WordArt 8"/>
          <p:cNvSpPr>
            <a:spLocks noChangeArrowheads="1" noChangeShapeType="1" noTextEdit="1"/>
          </p:cNvSpPr>
          <p:nvPr/>
        </p:nvSpPr>
        <p:spPr bwMode="auto">
          <a:xfrm>
            <a:off x="3419872" y="785198"/>
            <a:ext cx="2304256" cy="40194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r>
              <a:rPr lang="en-US" altLang="zh-CN" sz="3600" kern="10" dirty="0">
                <a:solidFill>
                  <a:srgbClr val="0070C0"/>
                </a:solidFill>
                <a:latin typeface="Arial" panose="020B0604020202020204"/>
                <a:cs typeface="Arial" panose="020B0604020202020204"/>
              </a:rPr>
              <a:t>4</a:t>
            </a:r>
            <a:r>
              <a:rPr lang="zh-CN" altLang="en-US" sz="3600" b="1" kern="10" dirty="0" smtClean="0">
                <a:solidFill>
                  <a:srgbClr val="0070C0"/>
                </a:solidFill>
                <a:latin typeface="Arial" panose="020B0604020202020204"/>
                <a:cs typeface="Arial" panose="020B0604020202020204"/>
              </a:rPr>
              <a:t>、城建档案管理部门职责</a:t>
            </a:r>
            <a:endParaRPr lang="zh-CN" altLang="en-US" sz="3600" b="1" kern="10" dirty="0">
              <a:solidFill>
                <a:srgbClr val="0070C0"/>
              </a:solidFill>
              <a:latin typeface="Arial" panose="020B0604020202020204"/>
              <a:cs typeface="Arial" panose="020B0604020202020204"/>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三、建设工程文件归档</a:t>
            </a:r>
          </a:p>
        </p:txBody>
      </p:sp>
      <p:sp>
        <p:nvSpPr>
          <p:cNvPr id="34" name="平行四边形 36"/>
          <p:cNvSpPr>
            <a:spLocks noChangeArrowheads="1"/>
          </p:cNvSpPr>
          <p:nvPr/>
        </p:nvSpPr>
        <p:spPr bwMode="auto">
          <a:xfrm flipH="1">
            <a:off x="1420416" y="2861470"/>
            <a:ext cx="1691878" cy="1372790"/>
          </a:xfrm>
          <a:prstGeom prst="parallelogram">
            <a:avLst>
              <a:gd name="adj" fmla="val 53600"/>
            </a:avLst>
          </a:prstGeom>
          <a:solidFill>
            <a:schemeClr val="accent2">
              <a:lumMod val="50000"/>
            </a:schemeClr>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35" name="平行四边形 37"/>
          <p:cNvSpPr>
            <a:spLocks noChangeArrowheads="1"/>
          </p:cNvSpPr>
          <p:nvPr/>
        </p:nvSpPr>
        <p:spPr bwMode="auto">
          <a:xfrm flipH="1">
            <a:off x="2881312" y="2870995"/>
            <a:ext cx="1691879" cy="1372790"/>
          </a:xfrm>
          <a:prstGeom prst="parallelogram">
            <a:avLst>
              <a:gd name="adj" fmla="val 53600"/>
            </a:avLst>
          </a:prstGeom>
          <a:solidFill>
            <a:schemeClr val="accent2">
              <a:lumMod val="50000"/>
            </a:schemeClr>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36" name="平行四边形 38"/>
          <p:cNvSpPr>
            <a:spLocks noChangeArrowheads="1"/>
          </p:cNvSpPr>
          <p:nvPr/>
        </p:nvSpPr>
        <p:spPr bwMode="auto">
          <a:xfrm flipH="1">
            <a:off x="4332685" y="2890045"/>
            <a:ext cx="1691878" cy="1349310"/>
          </a:xfrm>
          <a:prstGeom prst="parallelogram">
            <a:avLst>
              <a:gd name="adj" fmla="val 53600"/>
            </a:avLst>
          </a:prstGeom>
          <a:solidFill>
            <a:schemeClr val="accent2">
              <a:lumMod val="50000"/>
            </a:schemeClr>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37" name="平行四边形 39"/>
          <p:cNvSpPr>
            <a:spLocks noChangeArrowheads="1"/>
          </p:cNvSpPr>
          <p:nvPr/>
        </p:nvSpPr>
        <p:spPr bwMode="auto">
          <a:xfrm flipH="1">
            <a:off x="5803106" y="2870995"/>
            <a:ext cx="1691879" cy="1372790"/>
          </a:xfrm>
          <a:prstGeom prst="parallelogram">
            <a:avLst>
              <a:gd name="adj" fmla="val 53600"/>
            </a:avLst>
          </a:prstGeom>
          <a:solidFill>
            <a:schemeClr val="accent2">
              <a:lumMod val="50000"/>
            </a:schemeClr>
          </a:solidFill>
          <a:ln>
            <a:noFill/>
          </a:ln>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grpSp>
        <p:nvGrpSpPr>
          <p:cNvPr id="38" name="Group 6"/>
          <p:cNvGrpSpPr/>
          <p:nvPr/>
        </p:nvGrpSpPr>
        <p:grpSpPr bwMode="auto">
          <a:xfrm>
            <a:off x="689967" y="2858230"/>
            <a:ext cx="1693069" cy="1371600"/>
            <a:chOff x="12698" y="0"/>
            <a:chExt cx="2257034" cy="1830287"/>
          </a:xfrm>
          <a:solidFill>
            <a:srgbClr val="3CBDDA"/>
          </a:solidFill>
        </p:grpSpPr>
        <p:sp>
          <p:nvSpPr>
            <p:cNvPr id="39" name="平行四边形 40"/>
            <p:cNvSpPr>
              <a:spLocks noChangeArrowheads="1"/>
            </p:cNvSpPr>
            <p:nvPr/>
          </p:nvSpPr>
          <p:spPr bwMode="auto">
            <a:xfrm>
              <a:off x="12698" y="0"/>
              <a:ext cx="2257034" cy="1830287"/>
            </a:xfrm>
            <a:prstGeom prst="parallelogram">
              <a:avLst>
                <a:gd name="adj" fmla="val 53631"/>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40" name="TextBox 41"/>
            <p:cNvSpPr txBox="1">
              <a:spLocks noChangeArrowheads="1"/>
            </p:cNvSpPr>
            <p:nvPr/>
          </p:nvSpPr>
          <p:spPr bwMode="auto">
            <a:xfrm>
              <a:off x="719791" y="686370"/>
              <a:ext cx="436370" cy="49284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kern="0" dirty="0" smtClean="0">
                  <a:solidFill>
                    <a:srgbClr val="F7F3EB"/>
                  </a:solidFill>
                  <a:latin typeface="微软雅黑" panose="020B0503020204020204" pitchFamily="34" charset="-122"/>
                  <a:ea typeface="微软雅黑" panose="020B0503020204020204" pitchFamily="34" charset="-122"/>
                </a:rPr>
                <a:t>1</a:t>
              </a:r>
              <a:endParaRPr lang="zh-CN" altLang="en-US" kern="0" dirty="0">
                <a:solidFill>
                  <a:srgbClr val="F7F3EB"/>
                </a:solidFill>
                <a:latin typeface="微软雅黑" panose="020B0503020204020204" pitchFamily="34" charset="-122"/>
                <a:ea typeface="微软雅黑" panose="020B0503020204020204" pitchFamily="34" charset="-122"/>
              </a:endParaRPr>
            </a:p>
          </p:txBody>
        </p:sp>
      </p:grpSp>
      <p:grpSp>
        <p:nvGrpSpPr>
          <p:cNvPr id="41" name="Group 9"/>
          <p:cNvGrpSpPr/>
          <p:nvPr/>
        </p:nvGrpSpPr>
        <p:grpSpPr bwMode="auto">
          <a:xfrm>
            <a:off x="2146101" y="2867755"/>
            <a:ext cx="1693069" cy="1371600"/>
            <a:chOff x="0" y="0"/>
            <a:chExt cx="2257034" cy="1830287"/>
          </a:xfrm>
          <a:solidFill>
            <a:srgbClr val="3CBDDA"/>
          </a:solidFill>
        </p:grpSpPr>
        <p:sp>
          <p:nvSpPr>
            <p:cNvPr id="42" name="平行四边形 42"/>
            <p:cNvSpPr>
              <a:spLocks noChangeArrowheads="1"/>
            </p:cNvSpPr>
            <p:nvPr/>
          </p:nvSpPr>
          <p:spPr bwMode="auto">
            <a:xfrm>
              <a:off x="0" y="0"/>
              <a:ext cx="2257034" cy="1830287"/>
            </a:xfrm>
            <a:prstGeom prst="parallelogram">
              <a:avLst>
                <a:gd name="adj" fmla="val 53631"/>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43" name="TextBox 43"/>
            <p:cNvSpPr txBox="1">
              <a:spLocks noChangeArrowheads="1"/>
            </p:cNvSpPr>
            <p:nvPr/>
          </p:nvSpPr>
          <p:spPr bwMode="auto">
            <a:xfrm>
              <a:off x="732494" y="686370"/>
              <a:ext cx="436370" cy="49284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kern="0" dirty="0" smtClean="0">
                  <a:solidFill>
                    <a:srgbClr val="F7F3EB"/>
                  </a:solidFill>
                  <a:latin typeface="微软雅黑" panose="020B0503020204020204" pitchFamily="34" charset="-122"/>
                  <a:ea typeface="微软雅黑" panose="020B0503020204020204" pitchFamily="34" charset="-122"/>
                </a:rPr>
                <a:t>2</a:t>
              </a:r>
              <a:endParaRPr lang="zh-CN" altLang="en-US" kern="0" dirty="0">
                <a:solidFill>
                  <a:srgbClr val="F7F3EB"/>
                </a:solidFill>
                <a:latin typeface="微软雅黑" panose="020B0503020204020204" pitchFamily="34" charset="-122"/>
                <a:ea typeface="微软雅黑" panose="020B0503020204020204" pitchFamily="34" charset="-122"/>
              </a:endParaRPr>
            </a:p>
          </p:txBody>
        </p:sp>
      </p:grpSp>
      <p:grpSp>
        <p:nvGrpSpPr>
          <p:cNvPr id="44" name="Group 12"/>
          <p:cNvGrpSpPr/>
          <p:nvPr/>
        </p:nvGrpSpPr>
        <p:grpSpPr bwMode="auto">
          <a:xfrm>
            <a:off x="3608188" y="2879661"/>
            <a:ext cx="1691879" cy="1372791"/>
            <a:chOff x="0" y="0"/>
            <a:chExt cx="2257034" cy="1830287"/>
          </a:xfrm>
          <a:solidFill>
            <a:srgbClr val="3CBDDA"/>
          </a:solidFill>
        </p:grpSpPr>
        <p:sp>
          <p:nvSpPr>
            <p:cNvPr id="45" name="平行四边形 44"/>
            <p:cNvSpPr>
              <a:spLocks noChangeArrowheads="1"/>
            </p:cNvSpPr>
            <p:nvPr/>
          </p:nvSpPr>
          <p:spPr bwMode="auto">
            <a:xfrm>
              <a:off x="0" y="0"/>
              <a:ext cx="2257034" cy="1830287"/>
            </a:xfrm>
            <a:prstGeom prst="parallelogram">
              <a:avLst>
                <a:gd name="adj" fmla="val 53631"/>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46" name="TextBox 45"/>
            <p:cNvSpPr txBox="1">
              <a:spLocks noChangeArrowheads="1"/>
            </p:cNvSpPr>
            <p:nvPr/>
          </p:nvSpPr>
          <p:spPr bwMode="auto">
            <a:xfrm>
              <a:off x="743981" y="683086"/>
              <a:ext cx="436677" cy="49241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kern="0" dirty="0" smtClean="0">
                  <a:solidFill>
                    <a:srgbClr val="F7F3EB"/>
                  </a:solidFill>
                  <a:latin typeface="微软雅黑" panose="020B0503020204020204" pitchFamily="34" charset="-122"/>
                  <a:ea typeface="微软雅黑" panose="020B0503020204020204" pitchFamily="34" charset="-122"/>
                </a:rPr>
                <a:t>3</a:t>
              </a:r>
              <a:endParaRPr lang="zh-CN" altLang="en-US" kern="0" dirty="0">
                <a:solidFill>
                  <a:srgbClr val="F7F3EB"/>
                </a:solidFill>
                <a:latin typeface="微软雅黑" panose="020B0503020204020204" pitchFamily="34" charset="-122"/>
                <a:ea typeface="微软雅黑" panose="020B0503020204020204" pitchFamily="34" charset="-122"/>
              </a:endParaRPr>
            </a:p>
          </p:txBody>
        </p:sp>
      </p:grpSp>
      <p:grpSp>
        <p:nvGrpSpPr>
          <p:cNvPr id="47" name="Group 15"/>
          <p:cNvGrpSpPr/>
          <p:nvPr/>
        </p:nvGrpSpPr>
        <p:grpSpPr bwMode="auto">
          <a:xfrm>
            <a:off x="5067895" y="2858230"/>
            <a:ext cx="1693069" cy="1394222"/>
            <a:chOff x="0" y="0"/>
            <a:chExt cx="2257034" cy="1830287"/>
          </a:xfrm>
          <a:solidFill>
            <a:srgbClr val="3CBDDA"/>
          </a:solidFill>
        </p:grpSpPr>
        <p:sp>
          <p:nvSpPr>
            <p:cNvPr id="48" name="平行四边形 46"/>
            <p:cNvSpPr>
              <a:spLocks noChangeArrowheads="1"/>
            </p:cNvSpPr>
            <p:nvPr/>
          </p:nvSpPr>
          <p:spPr bwMode="auto">
            <a:xfrm>
              <a:off x="0" y="0"/>
              <a:ext cx="2257034" cy="1830287"/>
            </a:xfrm>
            <a:prstGeom prst="parallelogram">
              <a:avLst>
                <a:gd name="adj" fmla="val 53631"/>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kern="0" smtClean="0">
                <a:solidFill>
                  <a:srgbClr val="B62822"/>
                </a:solidFill>
              </a:endParaRPr>
            </a:p>
          </p:txBody>
        </p:sp>
        <p:sp>
          <p:nvSpPr>
            <p:cNvPr id="49" name="TextBox 47"/>
            <p:cNvSpPr txBox="1">
              <a:spLocks noChangeArrowheads="1"/>
            </p:cNvSpPr>
            <p:nvPr/>
          </p:nvSpPr>
          <p:spPr bwMode="auto">
            <a:xfrm>
              <a:off x="720900" y="686370"/>
              <a:ext cx="436370" cy="48484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kern="0" dirty="0" smtClean="0">
                  <a:solidFill>
                    <a:srgbClr val="F7F3EB"/>
                  </a:solidFill>
                  <a:latin typeface="微软雅黑" panose="020B0503020204020204" pitchFamily="34" charset="-122"/>
                  <a:ea typeface="微软雅黑" panose="020B0503020204020204" pitchFamily="34" charset="-122"/>
                </a:rPr>
                <a:t>4</a:t>
              </a:r>
              <a:endParaRPr lang="zh-CN" altLang="en-US" kern="0" dirty="0">
                <a:solidFill>
                  <a:srgbClr val="F7F3EB"/>
                </a:solidFill>
                <a:latin typeface="微软雅黑" panose="020B0503020204020204" pitchFamily="34" charset="-122"/>
                <a:ea typeface="微软雅黑" panose="020B0503020204020204" pitchFamily="34" charset="-122"/>
              </a:endParaRPr>
            </a:p>
          </p:txBody>
        </p:sp>
      </p:grpSp>
      <p:grpSp>
        <p:nvGrpSpPr>
          <p:cNvPr id="50" name="Group 18"/>
          <p:cNvGrpSpPr/>
          <p:nvPr/>
        </p:nvGrpSpPr>
        <p:grpSpPr bwMode="auto">
          <a:xfrm>
            <a:off x="6796683" y="1908111"/>
            <a:ext cx="1559719" cy="2720579"/>
            <a:chOff x="0" y="0"/>
            <a:chExt cx="2080515" cy="3627839"/>
          </a:xfrm>
          <a:solidFill>
            <a:srgbClr val="3CBDDA"/>
          </a:solidFill>
        </p:grpSpPr>
        <p:sp>
          <p:nvSpPr>
            <p:cNvPr id="51" name="下箭头 3"/>
            <p:cNvSpPr/>
            <p:nvPr/>
          </p:nvSpPr>
          <p:spPr bwMode="auto">
            <a:xfrm rot="12477797">
              <a:off x="0" y="0"/>
              <a:ext cx="2080515" cy="3627839"/>
            </a:xfrm>
            <a:custGeom>
              <a:avLst/>
              <a:gdLst>
                <a:gd name="T0" fmla="*/ 1098281 w 2196564"/>
                <a:gd name="T1" fmla="*/ 3710931 h 3710931"/>
                <a:gd name="T2" fmla="*/ 0 w 2196564"/>
                <a:gd name="T3" fmla="*/ 2770484 h 3710931"/>
                <a:gd name="T4" fmla="*/ 491085 w 2196564"/>
                <a:gd name="T5" fmla="*/ 2770484 h 3710931"/>
                <a:gd name="T6" fmla="*/ 491086 w 2196564"/>
                <a:gd name="T7" fmla="*/ 1830036 h 3710931"/>
                <a:gd name="T8" fmla="*/ 519177 w 2196564"/>
                <a:gd name="T9" fmla="*/ 646548 h 3710931"/>
                <a:gd name="T10" fmla="*/ 1737040 w 2196564"/>
                <a:gd name="T11" fmla="*/ 0 h 3710931"/>
                <a:gd name="T12" fmla="*/ 1728073 w 2196564"/>
                <a:gd name="T13" fmla="*/ 2124445 h 3710931"/>
                <a:gd name="T14" fmla="*/ 1705477 w 2196564"/>
                <a:gd name="T15" fmla="*/ 2770484 h 3710931"/>
                <a:gd name="T16" fmla="*/ 2196564 w 2196564"/>
                <a:gd name="T17" fmla="*/ 2770484 h 3710931"/>
                <a:gd name="T18" fmla="*/ 1098281 w 2196564"/>
                <a:gd name="T19" fmla="*/ 3710931 h 3710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6564" h="3710931">
                  <a:moveTo>
                    <a:pt x="1098281" y="3710931"/>
                  </a:moveTo>
                  <a:lnTo>
                    <a:pt x="0" y="2770484"/>
                  </a:lnTo>
                  <a:lnTo>
                    <a:pt x="491085" y="2770484"/>
                  </a:lnTo>
                  <a:cubicBezTo>
                    <a:pt x="491085" y="2457001"/>
                    <a:pt x="491086" y="2143519"/>
                    <a:pt x="491086" y="1830036"/>
                  </a:cubicBezTo>
                  <a:lnTo>
                    <a:pt x="519177" y="646548"/>
                  </a:lnTo>
                  <a:lnTo>
                    <a:pt x="1737040" y="0"/>
                  </a:lnTo>
                  <a:lnTo>
                    <a:pt x="1728073" y="2124445"/>
                  </a:lnTo>
                  <a:lnTo>
                    <a:pt x="1705477" y="2770484"/>
                  </a:lnTo>
                  <a:lnTo>
                    <a:pt x="2196564" y="2770484"/>
                  </a:lnTo>
                  <a:lnTo>
                    <a:pt x="1098281" y="3710931"/>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52" name="TextBox 49"/>
            <p:cNvSpPr txBox="1">
              <a:spLocks noChangeArrowheads="1"/>
            </p:cNvSpPr>
            <p:nvPr/>
          </p:nvSpPr>
          <p:spPr bwMode="auto">
            <a:xfrm rot="18066292">
              <a:off x="765743" y="1742960"/>
              <a:ext cx="436494" cy="4926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kern="0" dirty="0" smtClean="0">
                  <a:solidFill>
                    <a:srgbClr val="F7F3EB"/>
                  </a:solidFill>
                  <a:latin typeface="微软雅黑" panose="020B0503020204020204" pitchFamily="34" charset="-122"/>
                  <a:ea typeface="微软雅黑" panose="020B0503020204020204" pitchFamily="34" charset="-122"/>
                </a:rPr>
                <a:t>5</a:t>
              </a:r>
              <a:endParaRPr lang="zh-CN" altLang="en-US" kern="0" dirty="0">
                <a:solidFill>
                  <a:srgbClr val="F7F3EB"/>
                </a:solidFill>
                <a:latin typeface="微软雅黑" panose="020B0503020204020204" pitchFamily="34" charset="-122"/>
                <a:ea typeface="微软雅黑" panose="020B0503020204020204" pitchFamily="34" charset="-122"/>
              </a:endParaRPr>
            </a:p>
          </p:txBody>
        </p:sp>
      </p:grpSp>
      <p:sp>
        <p:nvSpPr>
          <p:cNvPr id="53" name="矩形 50"/>
          <p:cNvSpPr>
            <a:spLocks noChangeArrowheads="1"/>
          </p:cNvSpPr>
          <p:nvPr/>
        </p:nvSpPr>
        <p:spPr bwMode="auto">
          <a:xfrm>
            <a:off x="1079985" y="843558"/>
            <a:ext cx="5436231" cy="1823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0"/>
              </a:spcBef>
              <a:buFontTx/>
              <a:buNone/>
            </a:pPr>
            <a:r>
              <a:rPr lang="en-US" altLang="zh-CN" sz="2000" dirty="0">
                <a:solidFill>
                  <a:srgbClr val="000000"/>
                </a:solidFill>
                <a:latin typeface="宋体" panose="02010600030101010101" pitchFamily="2" charset="-122"/>
              </a:rPr>
              <a:t>1</a:t>
            </a:r>
            <a:r>
              <a:rPr lang="zh-CN" altLang="en-US" sz="2000" dirty="0">
                <a:solidFill>
                  <a:srgbClr val="000000"/>
                </a:solidFill>
                <a:latin typeface="宋体" panose="02010600030101010101" pitchFamily="2" charset="-122"/>
              </a:rPr>
              <a:t>、归档范围</a:t>
            </a:r>
          </a:p>
          <a:p>
            <a:pPr>
              <a:lnSpc>
                <a:spcPct val="150000"/>
              </a:lnSpc>
              <a:spcBef>
                <a:spcPct val="0"/>
              </a:spcBef>
              <a:buFontTx/>
              <a:buNone/>
            </a:pPr>
            <a:r>
              <a:rPr lang="zh-CN" altLang="en-US" sz="1400" b="0" dirty="0">
                <a:solidFill>
                  <a:srgbClr val="000000"/>
                </a:solidFill>
                <a:latin typeface="宋体" panose="02010600030101010101" pitchFamily="2" charset="-122"/>
              </a:rPr>
              <a:t>工程建设的过程可分为两个阶段，即项目准备阶段和项目实施阶段。</a:t>
            </a:r>
          </a:p>
          <a:p>
            <a:pPr>
              <a:lnSpc>
                <a:spcPct val="150000"/>
              </a:lnSpc>
              <a:spcBef>
                <a:spcPct val="0"/>
              </a:spcBef>
              <a:buFontTx/>
              <a:buNone/>
            </a:pPr>
            <a:r>
              <a:rPr lang="zh-CN" altLang="en-US" sz="1400" b="0" dirty="0">
                <a:solidFill>
                  <a:srgbClr val="000000"/>
                </a:solidFill>
                <a:latin typeface="宋体" panose="02010600030101010101" pitchFamily="2" charset="-122"/>
              </a:rPr>
              <a:t>归档范围可参照国标</a:t>
            </a:r>
            <a:r>
              <a:rPr lang="en-US" altLang="zh-CN" sz="1400" b="0" dirty="0">
                <a:solidFill>
                  <a:srgbClr val="000000"/>
                </a:solidFill>
                <a:latin typeface="宋体" panose="02010600030101010101" pitchFamily="2" charset="-122"/>
              </a:rPr>
              <a:t>GB50328-2014</a:t>
            </a:r>
            <a:r>
              <a:rPr lang="zh-CN" altLang="en-US" sz="1400" b="0" dirty="0">
                <a:solidFill>
                  <a:srgbClr val="000000"/>
                </a:solidFill>
                <a:latin typeface="宋体" panose="02010600030101010101" pitchFamily="2" charset="-122"/>
              </a:rPr>
              <a:t>确定归档范围。一般分五部分：（</a:t>
            </a:r>
            <a:r>
              <a:rPr lang="en-US" altLang="zh-CN" sz="1400" b="0" dirty="0">
                <a:solidFill>
                  <a:srgbClr val="000000"/>
                </a:solidFill>
                <a:latin typeface="宋体" panose="02010600030101010101" pitchFamily="2" charset="-122"/>
              </a:rPr>
              <a:t>1</a:t>
            </a:r>
            <a:r>
              <a:rPr lang="zh-CN" altLang="en-US" sz="1400" b="0" dirty="0">
                <a:solidFill>
                  <a:srgbClr val="000000"/>
                </a:solidFill>
                <a:latin typeface="宋体" panose="02010600030101010101" pitchFamily="2" charset="-122"/>
              </a:rPr>
              <a:t>）前期文件材料 （</a:t>
            </a:r>
            <a:r>
              <a:rPr lang="en-US" altLang="zh-CN" sz="1400" b="0" dirty="0">
                <a:solidFill>
                  <a:srgbClr val="000000"/>
                </a:solidFill>
                <a:latin typeface="宋体" panose="02010600030101010101" pitchFamily="2" charset="-122"/>
              </a:rPr>
              <a:t>2</a:t>
            </a:r>
            <a:r>
              <a:rPr lang="zh-CN" altLang="en-US" sz="1400" b="0" dirty="0">
                <a:solidFill>
                  <a:srgbClr val="000000"/>
                </a:solidFill>
                <a:latin typeface="宋体" panose="02010600030101010101" pitchFamily="2" charset="-122"/>
              </a:rPr>
              <a:t>）施工资料 （</a:t>
            </a:r>
            <a:r>
              <a:rPr lang="en-US" altLang="zh-CN" sz="1400" b="0" dirty="0">
                <a:solidFill>
                  <a:srgbClr val="000000"/>
                </a:solidFill>
                <a:latin typeface="宋体" panose="02010600030101010101" pitchFamily="2" charset="-122"/>
              </a:rPr>
              <a:t>3</a:t>
            </a:r>
            <a:r>
              <a:rPr lang="zh-CN" altLang="en-US" sz="1400" b="0" dirty="0">
                <a:solidFill>
                  <a:srgbClr val="000000"/>
                </a:solidFill>
                <a:latin typeface="宋体" panose="02010600030101010101" pitchFamily="2" charset="-122"/>
              </a:rPr>
              <a:t>）监理资料 （</a:t>
            </a:r>
            <a:r>
              <a:rPr lang="en-US" altLang="zh-CN" sz="1400" b="0" dirty="0">
                <a:solidFill>
                  <a:srgbClr val="000000"/>
                </a:solidFill>
                <a:latin typeface="宋体" panose="02010600030101010101" pitchFamily="2" charset="-122"/>
              </a:rPr>
              <a:t>4</a:t>
            </a:r>
            <a:r>
              <a:rPr lang="zh-CN" altLang="en-US" sz="1400" b="0" dirty="0">
                <a:solidFill>
                  <a:srgbClr val="000000"/>
                </a:solidFill>
                <a:latin typeface="宋体" panose="02010600030101010101" pitchFamily="2" charset="-122"/>
              </a:rPr>
              <a:t>）竣工验收资料 （</a:t>
            </a:r>
            <a:r>
              <a:rPr lang="en-US" altLang="zh-CN" sz="1400" b="0" dirty="0">
                <a:solidFill>
                  <a:srgbClr val="000000"/>
                </a:solidFill>
                <a:latin typeface="宋体" panose="02010600030101010101" pitchFamily="2" charset="-122"/>
              </a:rPr>
              <a:t>5</a:t>
            </a:r>
            <a:r>
              <a:rPr lang="zh-CN" altLang="en-US" sz="1400" b="0" dirty="0">
                <a:solidFill>
                  <a:srgbClr val="000000"/>
                </a:solidFill>
                <a:latin typeface="宋体" panose="02010600030101010101" pitchFamily="2" charset="-122"/>
              </a:rPr>
              <a:t>）竣工图</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三、建设工程文件归档</a:t>
            </a:r>
          </a:p>
        </p:txBody>
      </p:sp>
      <p:sp>
        <p:nvSpPr>
          <p:cNvPr id="53" name="矩形 50"/>
          <p:cNvSpPr>
            <a:spLocks noChangeArrowheads="1"/>
          </p:cNvSpPr>
          <p:nvPr/>
        </p:nvSpPr>
        <p:spPr bwMode="auto">
          <a:xfrm>
            <a:off x="969349" y="987574"/>
            <a:ext cx="7706339"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buNone/>
            </a:pPr>
            <a:r>
              <a:rPr lang="en-US" altLang="zh-CN" sz="2000" dirty="0"/>
              <a:t>2</a:t>
            </a:r>
            <a:r>
              <a:rPr lang="zh-CN" altLang="zh-CN" sz="2000" dirty="0"/>
              <a:t>、建设工程资料的质量要求</a:t>
            </a:r>
          </a:p>
          <a:p>
            <a:r>
              <a:rPr lang="en-US" altLang="zh-CN" sz="1400" b="0" dirty="0"/>
              <a:t>1</a:t>
            </a:r>
            <a:r>
              <a:rPr lang="zh-CN" altLang="zh-CN" sz="1400" b="0" dirty="0"/>
              <a:t>、归档的工程文件应为原件；</a:t>
            </a:r>
          </a:p>
          <a:p>
            <a:r>
              <a:rPr lang="en-US" altLang="zh-CN" sz="1400" b="0" dirty="0"/>
              <a:t>2</a:t>
            </a:r>
            <a:r>
              <a:rPr lang="zh-CN" altLang="zh-CN" sz="1400" b="0" dirty="0"/>
              <a:t>、工程文件的内容及其深度必须符合国家有关工程勘察、设计、施工、监理等方面的技术规范、标准和规程；</a:t>
            </a:r>
          </a:p>
          <a:p>
            <a:r>
              <a:rPr lang="en-US" altLang="zh-CN" sz="1400" b="0" dirty="0"/>
              <a:t>3</a:t>
            </a:r>
            <a:r>
              <a:rPr lang="zh-CN" altLang="zh-CN" sz="1400" b="0" dirty="0"/>
              <a:t>、工程文件的内容必须真实、准确，与工程实际相符合；</a:t>
            </a:r>
          </a:p>
          <a:p>
            <a:r>
              <a:rPr lang="en-US" altLang="zh-CN" sz="1400" b="0" dirty="0"/>
              <a:t>4</a:t>
            </a:r>
            <a:r>
              <a:rPr lang="zh-CN" altLang="zh-CN" sz="1400" b="0" dirty="0"/>
              <a:t>、工程文件应采用耐久性强的书写材料，如碳素墨水、蓝黑墨水，不得使用易褪色的书写材料；</a:t>
            </a:r>
          </a:p>
          <a:p>
            <a:r>
              <a:rPr lang="en-US" altLang="zh-CN" sz="1400" b="0" dirty="0"/>
              <a:t>5</a:t>
            </a:r>
            <a:r>
              <a:rPr lang="zh-CN" altLang="zh-CN" sz="1400" b="0" dirty="0"/>
              <a:t>、工程文件应字迹清楚，图样清晰，图表整洁，签字盖章手续完备；</a:t>
            </a:r>
          </a:p>
          <a:p>
            <a:r>
              <a:rPr lang="en-US" altLang="zh-CN" sz="1400" b="0" dirty="0"/>
              <a:t>6</a:t>
            </a:r>
            <a:r>
              <a:rPr lang="zh-CN" altLang="zh-CN" sz="1400" b="0" dirty="0"/>
              <a:t>、工程文件中文字材料幅面尺寸规格宜为</a:t>
            </a:r>
            <a:r>
              <a:rPr lang="en-US" altLang="zh-CN" sz="1400" b="0" dirty="0"/>
              <a:t>A4</a:t>
            </a:r>
            <a:r>
              <a:rPr lang="zh-CN" altLang="zh-CN" sz="1400" b="0" dirty="0"/>
              <a:t>幅面</a:t>
            </a:r>
            <a:r>
              <a:rPr lang="en-US" altLang="zh-CN" sz="1400" b="0" dirty="0"/>
              <a:t>(297mm</a:t>
            </a:r>
            <a:r>
              <a:rPr lang="zh-CN" altLang="zh-CN" sz="1400" b="0" dirty="0"/>
              <a:t>×</a:t>
            </a:r>
            <a:r>
              <a:rPr lang="en-US" altLang="zh-CN" sz="1400" b="0" dirty="0"/>
              <a:t>210mm)</a:t>
            </a:r>
            <a:r>
              <a:rPr lang="zh-CN" altLang="zh-CN" sz="1400" b="0" dirty="0"/>
              <a:t>，图纸宜采用国家标准图幅；</a:t>
            </a:r>
          </a:p>
          <a:p>
            <a:r>
              <a:rPr lang="en-US" altLang="zh-CN" sz="1400" b="0" dirty="0"/>
              <a:t>7</a:t>
            </a:r>
            <a:r>
              <a:rPr lang="zh-CN" altLang="zh-CN" sz="1400" b="0" dirty="0"/>
              <a:t>、工程文件的纸张应采用能够长期保存的韧力大、耐久性强的纸张。图纸一般采用蓝晒图，竣工图应是新蓝图。计算机出图必须清晰，不得使用计算机出图的复印件；</a:t>
            </a:r>
          </a:p>
          <a:p>
            <a:r>
              <a:rPr lang="en-US" altLang="zh-CN" sz="1400" b="0" dirty="0"/>
              <a:t>8</a:t>
            </a:r>
            <a:r>
              <a:rPr lang="zh-CN" altLang="zh-CN" sz="1400" b="0" dirty="0"/>
              <a:t>、所有竣工图均应加盖竣工图章</a:t>
            </a:r>
            <a:endParaRPr lang="zh-CN" altLang="en-US" sz="900" b="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0"/>
            <a:ext cx="9144004" cy="5143500"/>
          </a:xfrm>
          <a:prstGeom prst="rect">
            <a:avLst/>
          </a:prstGeom>
        </p:spPr>
      </p:pic>
      <p:sp>
        <p:nvSpPr>
          <p:cNvPr id="36" name="矩形 35"/>
          <p:cNvSpPr/>
          <p:nvPr/>
        </p:nvSpPr>
        <p:spPr>
          <a:xfrm>
            <a:off x="1" y="1689613"/>
            <a:ext cx="9144001" cy="140654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pic>
        <p:nvPicPr>
          <p:cNvPr id="37" name="图片 36"/>
          <p:cNvPicPr>
            <a:picLocks noChangeAspect="1"/>
          </p:cNvPicPr>
          <p:nvPr/>
        </p:nvPicPr>
        <p:blipFill rotWithShape="1">
          <a:blip r:embed="rId3">
            <a:extLst>
              <a:ext uri="{28A0092B-C50C-407E-A947-70E740481C1C}">
                <a14:useLocalDpi xmlns:a14="http://schemas.microsoft.com/office/drawing/2010/main" val="0"/>
              </a:ext>
            </a:extLst>
          </a:blip>
          <a:srcRect l="26636"/>
          <a:stretch>
            <a:fillRect/>
          </a:stretch>
        </p:blipFill>
        <p:spPr>
          <a:xfrm>
            <a:off x="2435525" y="0"/>
            <a:ext cx="6708475" cy="5143500"/>
          </a:xfrm>
          <a:prstGeom prst="rect">
            <a:avLst/>
          </a:prstGeom>
        </p:spPr>
      </p:pic>
      <p:sp>
        <p:nvSpPr>
          <p:cNvPr id="38" name="矩形 37"/>
          <p:cNvSpPr/>
          <p:nvPr/>
        </p:nvSpPr>
        <p:spPr>
          <a:xfrm>
            <a:off x="2" y="0"/>
            <a:ext cx="2435526" cy="5143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grpSp>
        <p:nvGrpSpPr>
          <p:cNvPr id="39" name="组合 38"/>
          <p:cNvGrpSpPr/>
          <p:nvPr/>
        </p:nvGrpSpPr>
        <p:grpSpPr>
          <a:xfrm>
            <a:off x="1021647" y="709479"/>
            <a:ext cx="1312363" cy="1897706"/>
            <a:chOff x="687345" y="1342594"/>
            <a:chExt cx="1312362" cy="1897706"/>
          </a:xfrm>
        </p:grpSpPr>
        <p:sp>
          <p:nvSpPr>
            <p:cNvPr id="40" name="TextBox 39"/>
            <p:cNvSpPr txBox="1"/>
            <p:nvPr/>
          </p:nvSpPr>
          <p:spPr>
            <a:xfrm>
              <a:off x="687345" y="1342594"/>
              <a:ext cx="1031050" cy="1656607"/>
            </a:xfrm>
            <a:prstGeom prst="rect">
              <a:avLst/>
            </a:prstGeom>
            <a:noFill/>
          </p:spPr>
          <p:txBody>
            <a:bodyPr vert="eaVert" wrap="none" rtlCol="0">
              <a:spAutoFit/>
            </a:bodyPr>
            <a:lstStyle/>
            <a:p>
              <a:r>
                <a:rPr lang="zh-CN" altLang="en-US" sz="5500" b="1" spc="599" dirty="0">
                  <a:solidFill>
                    <a:schemeClr val="bg1"/>
                  </a:solidFill>
                  <a:latin typeface="微软雅黑" panose="020B0503020204020204" pitchFamily="34" charset="-122"/>
                  <a:ea typeface="微软雅黑" panose="020B0503020204020204" pitchFamily="34" charset="-122"/>
                </a:rPr>
                <a:t>目录</a:t>
              </a:r>
            </a:p>
          </p:txBody>
        </p:sp>
        <p:sp>
          <p:nvSpPr>
            <p:cNvPr id="41" name="TextBox 40"/>
            <p:cNvSpPr txBox="1"/>
            <p:nvPr/>
          </p:nvSpPr>
          <p:spPr>
            <a:xfrm>
              <a:off x="1538042" y="2032277"/>
              <a:ext cx="461665" cy="1208023"/>
            </a:xfrm>
            <a:prstGeom prst="rect">
              <a:avLst/>
            </a:prstGeom>
            <a:noFill/>
          </p:spPr>
          <p:txBody>
            <a:bodyPr vert="eaVert" wrap="none" rtlCol="0">
              <a:spAutoFit/>
            </a:bodyPr>
            <a:lstStyle/>
            <a:p>
              <a:r>
                <a:rPr lang="en-US" altLang="zh-CN" b="1" spc="-150" dirty="0">
                  <a:solidFill>
                    <a:schemeClr val="bg1"/>
                  </a:solidFill>
                  <a:latin typeface="Arial" panose="020B0604020202020204" pitchFamily="34" charset="0"/>
                  <a:cs typeface="Arial" panose="020B0604020202020204" pitchFamily="34" charset="0"/>
                </a:rPr>
                <a:t>CONTENTS</a:t>
              </a:r>
              <a:endParaRPr lang="zh-CN" altLang="en-US" b="1" spc="-150" dirty="0">
                <a:solidFill>
                  <a:schemeClr val="bg1"/>
                </a:solidFill>
                <a:latin typeface="Arial" panose="020B0604020202020204" pitchFamily="34" charset="0"/>
                <a:cs typeface="Arial" panose="020B0604020202020204" pitchFamily="34" charset="0"/>
              </a:endParaRPr>
            </a:p>
          </p:txBody>
        </p:sp>
      </p:grpSp>
      <p:grpSp>
        <p:nvGrpSpPr>
          <p:cNvPr id="42" name="组合 41"/>
          <p:cNvGrpSpPr/>
          <p:nvPr/>
        </p:nvGrpSpPr>
        <p:grpSpPr>
          <a:xfrm>
            <a:off x="3059831" y="843558"/>
            <a:ext cx="5184577" cy="723275"/>
            <a:chOff x="2987824" y="1300427"/>
            <a:chExt cx="5184576" cy="723276"/>
          </a:xfrm>
        </p:grpSpPr>
        <p:sp>
          <p:nvSpPr>
            <p:cNvPr id="43" name="TextBox 42"/>
            <p:cNvSpPr txBox="1"/>
            <p:nvPr/>
          </p:nvSpPr>
          <p:spPr>
            <a:xfrm>
              <a:off x="3625305" y="1407864"/>
              <a:ext cx="4547095" cy="461665"/>
            </a:xfrm>
            <a:prstGeom prst="rect">
              <a:avLst/>
            </a:prstGeom>
            <a:ln>
              <a:solidFill>
                <a:srgbClr val="133FCB"/>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0" dirty="0" smtClean="0">
                  <a:solidFill>
                    <a:schemeClr val="tx1"/>
                  </a:solidFill>
                  <a:latin typeface="微软雅黑" panose="020B0503020204020204" pitchFamily="34" charset="-122"/>
                  <a:ea typeface="微软雅黑" panose="020B0503020204020204" pitchFamily="34" charset="-122"/>
                </a:rPr>
                <a:t>建设</a:t>
              </a:r>
              <a:r>
                <a:rPr lang="zh-CN" altLang="en-US" sz="2400" b="0" dirty="0">
                  <a:solidFill>
                    <a:schemeClr val="tx1"/>
                  </a:solidFill>
                  <a:latin typeface="微软雅黑" panose="020B0503020204020204" pitchFamily="34" charset="-122"/>
                  <a:ea typeface="微软雅黑" panose="020B0503020204020204" pitchFamily="34" charset="-122"/>
                </a:rPr>
                <a:t>工程档案基本概念</a:t>
              </a:r>
            </a:p>
          </p:txBody>
        </p:sp>
        <p:grpSp>
          <p:nvGrpSpPr>
            <p:cNvPr id="44" name="组合 43"/>
            <p:cNvGrpSpPr/>
            <p:nvPr/>
          </p:nvGrpSpPr>
          <p:grpSpPr>
            <a:xfrm>
              <a:off x="2987824" y="1300427"/>
              <a:ext cx="864096" cy="723276"/>
              <a:chOff x="2165941" y="1632858"/>
              <a:chExt cx="864096" cy="723276"/>
            </a:xfrm>
          </p:grpSpPr>
          <p:sp>
            <p:nvSpPr>
              <p:cNvPr id="45" name="五边形 44"/>
              <p:cNvSpPr/>
              <p:nvPr/>
            </p:nvSpPr>
            <p:spPr>
              <a:xfrm>
                <a:off x="2165941" y="1740295"/>
                <a:ext cx="864096" cy="461665"/>
              </a:xfrm>
              <a:prstGeom prst="homePlat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46" name="TextBox 45"/>
              <p:cNvSpPr txBox="1"/>
              <p:nvPr/>
            </p:nvSpPr>
            <p:spPr>
              <a:xfrm>
                <a:off x="2216421" y="1632858"/>
                <a:ext cx="535724" cy="723276"/>
              </a:xfrm>
              <a:prstGeom prst="rect">
                <a:avLst/>
              </a:prstGeom>
              <a:noFill/>
            </p:spPr>
            <p:txBody>
              <a:bodyPr wrap="none" rtlCol="0">
                <a:spAutoFit/>
              </a:bodyPr>
              <a:lstStyle/>
              <a:p>
                <a:r>
                  <a:rPr lang="en-US" altLang="zh-CN" sz="4100" b="0" dirty="0">
                    <a:solidFill>
                      <a:schemeClr val="bg1"/>
                    </a:solidFill>
                    <a:latin typeface="Arial Black" panose="020B0A04020102020204" pitchFamily="34" charset="0"/>
                    <a:ea typeface="Arial Unicode MS" pitchFamily="34" charset="-122"/>
                    <a:cs typeface="Arial Unicode MS" pitchFamily="34" charset="-122"/>
                  </a:rPr>
                  <a:t>1</a:t>
                </a:r>
                <a:endParaRPr lang="zh-CN" altLang="en-US" sz="4100" b="0" dirty="0">
                  <a:solidFill>
                    <a:schemeClr val="bg1"/>
                  </a:solidFill>
                  <a:latin typeface="Arial Black" panose="020B0A04020102020204" pitchFamily="34" charset="0"/>
                  <a:ea typeface="Arial Unicode MS" pitchFamily="34" charset="-122"/>
                  <a:cs typeface="Arial Unicode MS" pitchFamily="34" charset="-122"/>
                </a:endParaRPr>
              </a:p>
            </p:txBody>
          </p:sp>
        </p:grpSp>
      </p:grpSp>
      <p:grpSp>
        <p:nvGrpSpPr>
          <p:cNvPr id="47" name="组合 46"/>
          <p:cNvGrpSpPr/>
          <p:nvPr/>
        </p:nvGrpSpPr>
        <p:grpSpPr>
          <a:xfrm>
            <a:off x="3059831" y="1589039"/>
            <a:ext cx="5184577" cy="723275"/>
            <a:chOff x="2987824" y="2045907"/>
            <a:chExt cx="5184576" cy="723276"/>
          </a:xfrm>
        </p:grpSpPr>
        <p:sp>
          <p:nvSpPr>
            <p:cNvPr id="48" name="TextBox 47"/>
            <p:cNvSpPr txBox="1"/>
            <p:nvPr/>
          </p:nvSpPr>
          <p:spPr>
            <a:xfrm>
              <a:off x="3625305" y="2147553"/>
              <a:ext cx="4547095" cy="461666"/>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smtClean="0">
                  <a:solidFill>
                    <a:schemeClr val="tx1"/>
                  </a:solidFill>
                </a:rPr>
                <a:t>  建设</a:t>
              </a:r>
              <a:r>
                <a:rPr lang="zh-CN" altLang="en-US" b="0" dirty="0">
                  <a:solidFill>
                    <a:schemeClr val="tx1"/>
                  </a:solidFill>
                </a:rPr>
                <a:t>工程档案管理的法规体系</a:t>
              </a:r>
            </a:p>
          </p:txBody>
        </p:sp>
        <p:grpSp>
          <p:nvGrpSpPr>
            <p:cNvPr id="49" name="组合 48"/>
            <p:cNvGrpSpPr/>
            <p:nvPr/>
          </p:nvGrpSpPr>
          <p:grpSpPr>
            <a:xfrm>
              <a:off x="2987824" y="2045907"/>
              <a:ext cx="864096" cy="723276"/>
              <a:chOff x="2165941" y="2378338"/>
              <a:chExt cx="864096" cy="723276"/>
            </a:xfrm>
          </p:grpSpPr>
          <p:sp>
            <p:nvSpPr>
              <p:cNvPr id="50" name="五边形 49"/>
              <p:cNvSpPr/>
              <p:nvPr/>
            </p:nvSpPr>
            <p:spPr>
              <a:xfrm>
                <a:off x="2165941" y="2479984"/>
                <a:ext cx="864096" cy="461665"/>
              </a:xfrm>
              <a:prstGeom prst="homePlat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51" name="TextBox 50"/>
              <p:cNvSpPr txBox="1"/>
              <p:nvPr/>
            </p:nvSpPr>
            <p:spPr>
              <a:xfrm>
                <a:off x="2216421" y="2378338"/>
                <a:ext cx="535724" cy="723276"/>
              </a:xfrm>
              <a:prstGeom prst="rect">
                <a:avLst/>
              </a:prstGeom>
              <a:noFill/>
            </p:spPr>
            <p:txBody>
              <a:bodyPr wrap="none" rtlCol="0">
                <a:spAutoFit/>
              </a:bodyPr>
              <a:lstStyle/>
              <a:p>
                <a:r>
                  <a:rPr lang="en-US" altLang="zh-CN" sz="4100" b="0" dirty="0">
                    <a:solidFill>
                      <a:schemeClr val="bg1"/>
                    </a:solidFill>
                    <a:latin typeface="Arial Black" panose="020B0A04020102020204" pitchFamily="34" charset="0"/>
                    <a:ea typeface="Arial Unicode MS" pitchFamily="34" charset="-122"/>
                    <a:cs typeface="Arial Unicode MS" pitchFamily="34" charset="-122"/>
                  </a:rPr>
                  <a:t>2</a:t>
                </a:r>
                <a:endParaRPr lang="zh-CN" altLang="en-US" sz="4100" b="0" dirty="0">
                  <a:solidFill>
                    <a:schemeClr val="bg1"/>
                  </a:solidFill>
                  <a:latin typeface="Arial Black" panose="020B0A04020102020204" pitchFamily="34" charset="0"/>
                  <a:ea typeface="Arial Unicode MS" pitchFamily="34" charset="-122"/>
                  <a:cs typeface="Arial Unicode MS" pitchFamily="34" charset="-122"/>
                </a:endParaRPr>
              </a:p>
            </p:txBody>
          </p:sp>
        </p:grpSp>
      </p:grpSp>
      <p:grpSp>
        <p:nvGrpSpPr>
          <p:cNvPr id="52" name="组合 51"/>
          <p:cNvGrpSpPr/>
          <p:nvPr/>
        </p:nvGrpSpPr>
        <p:grpSpPr>
          <a:xfrm>
            <a:off x="3059831" y="2326872"/>
            <a:ext cx="5184577" cy="723275"/>
            <a:chOff x="2987824" y="2783740"/>
            <a:chExt cx="5184576" cy="723276"/>
          </a:xfrm>
        </p:grpSpPr>
        <p:sp>
          <p:nvSpPr>
            <p:cNvPr id="53" name="TextBox 52"/>
            <p:cNvSpPr txBox="1"/>
            <p:nvPr/>
          </p:nvSpPr>
          <p:spPr>
            <a:xfrm>
              <a:off x="3625305" y="2887242"/>
              <a:ext cx="4547095" cy="461666"/>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smtClean="0">
                  <a:solidFill>
                    <a:schemeClr val="tx1"/>
                  </a:solidFill>
                </a:rPr>
                <a:t> 工程</a:t>
              </a:r>
              <a:r>
                <a:rPr lang="zh-CN" altLang="en-US" b="0" dirty="0">
                  <a:solidFill>
                    <a:schemeClr val="tx1"/>
                  </a:solidFill>
                </a:rPr>
                <a:t>文件文件的管理及整理归档</a:t>
              </a:r>
            </a:p>
          </p:txBody>
        </p:sp>
        <p:grpSp>
          <p:nvGrpSpPr>
            <p:cNvPr id="54" name="组合 53"/>
            <p:cNvGrpSpPr/>
            <p:nvPr/>
          </p:nvGrpSpPr>
          <p:grpSpPr>
            <a:xfrm>
              <a:off x="2987824" y="2783740"/>
              <a:ext cx="864096" cy="723276"/>
              <a:chOff x="2165941" y="3116171"/>
              <a:chExt cx="864096" cy="723276"/>
            </a:xfrm>
          </p:grpSpPr>
          <p:sp>
            <p:nvSpPr>
              <p:cNvPr id="55" name="五边形 54"/>
              <p:cNvSpPr/>
              <p:nvPr/>
            </p:nvSpPr>
            <p:spPr>
              <a:xfrm>
                <a:off x="2165941" y="3219673"/>
                <a:ext cx="864096" cy="461665"/>
              </a:xfrm>
              <a:prstGeom prst="homePlat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56" name="TextBox 55"/>
              <p:cNvSpPr txBox="1"/>
              <p:nvPr/>
            </p:nvSpPr>
            <p:spPr>
              <a:xfrm>
                <a:off x="2216421" y="3116171"/>
                <a:ext cx="535724" cy="723276"/>
              </a:xfrm>
              <a:prstGeom prst="rect">
                <a:avLst/>
              </a:prstGeom>
              <a:noFill/>
            </p:spPr>
            <p:txBody>
              <a:bodyPr wrap="none" rtlCol="0">
                <a:spAutoFit/>
              </a:bodyPr>
              <a:lstStyle/>
              <a:p>
                <a:r>
                  <a:rPr lang="en-US" altLang="zh-CN" sz="4100" b="0" dirty="0">
                    <a:solidFill>
                      <a:schemeClr val="bg1"/>
                    </a:solidFill>
                    <a:latin typeface="Arial Black" panose="020B0A04020102020204" pitchFamily="34" charset="0"/>
                    <a:ea typeface="Arial Unicode MS" pitchFamily="34" charset="-122"/>
                    <a:cs typeface="Arial Unicode MS" pitchFamily="34" charset="-122"/>
                  </a:rPr>
                  <a:t>3</a:t>
                </a:r>
                <a:endParaRPr lang="zh-CN" altLang="en-US" sz="4100" b="0" dirty="0">
                  <a:solidFill>
                    <a:schemeClr val="bg1"/>
                  </a:solidFill>
                  <a:latin typeface="Arial Black" panose="020B0A04020102020204" pitchFamily="34" charset="0"/>
                  <a:ea typeface="Arial Unicode MS" pitchFamily="34" charset="-122"/>
                  <a:cs typeface="Arial Unicode MS" pitchFamily="34" charset="-122"/>
                </a:endParaRPr>
              </a:p>
            </p:txBody>
          </p:sp>
        </p:grpSp>
      </p:grpSp>
      <p:grpSp>
        <p:nvGrpSpPr>
          <p:cNvPr id="57" name="组合 56"/>
          <p:cNvGrpSpPr/>
          <p:nvPr/>
        </p:nvGrpSpPr>
        <p:grpSpPr>
          <a:xfrm>
            <a:off x="3059831" y="3046950"/>
            <a:ext cx="5184577" cy="723275"/>
            <a:chOff x="2987824" y="3503820"/>
            <a:chExt cx="5184576" cy="723276"/>
          </a:xfrm>
        </p:grpSpPr>
        <p:sp>
          <p:nvSpPr>
            <p:cNvPr id="58" name="TextBox 57"/>
            <p:cNvSpPr txBox="1"/>
            <p:nvPr/>
          </p:nvSpPr>
          <p:spPr>
            <a:xfrm>
              <a:off x="3625305" y="3626931"/>
              <a:ext cx="4547095" cy="461666"/>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a:solidFill>
                    <a:schemeClr val="tx1"/>
                  </a:solidFill>
                </a:rPr>
                <a:t>建设工程档案的验收与移交</a:t>
              </a:r>
            </a:p>
          </p:txBody>
        </p:sp>
        <p:grpSp>
          <p:nvGrpSpPr>
            <p:cNvPr id="59" name="组合 58"/>
            <p:cNvGrpSpPr/>
            <p:nvPr/>
          </p:nvGrpSpPr>
          <p:grpSpPr>
            <a:xfrm>
              <a:off x="2987824" y="3503820"/>
              <a:ext cx="864096" cy="723276"/>
              <a:chOff x="2165941" y="3836251"/>
              <a:chExt cx="864096" cy="723276"/>
            </a:xfrm>
          </p:grpSpPr>
          <p:sp>
            <p:nvSpPr>
              <p:cNvPr id="60" name="五边形 59"/>
              <p:cNvSpPr/>
              <p:nvPr/>
            </p:nvSpPr>
            <p:spPr>
              <a:xfrm>
                <a:off x="2165941" y="3959362"/>
                <a:ext cx="864096" cy="461665"/>
              </a:xfrm>
              <a:prstGeom prst="homePlat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61" name="TextBox 60"/>
              <p:cNvSpPr txBox="1"/>
              <p:nvPr/>
            </p:nvSpPr>
            <p:spPr>
              <a:xfrm>
                <a:off x="2216421" y="3836251"/>
                <a:ext cx="535724" cy="723276"/>
              </a:xfrm>
              <a:prstGeom prst="rect">
                <a:avLst/>
              </a:prstGeom>
              <a:noFill/>
            </p:spPr>
            <p:txBody>
              <a:bodyPr wrap="none" rtlCol="0">
                <a:spAutoFit/>
              </a:bodyPr>
              <a:lstStyle/>
              <a:p>
                <a:r>
                  <a:rPr lang="en-US" altLang="zh-CN" sz="4100" b="0" dirty="0">
                    <a:solidFill>
                      <a:schemeClr val="bg1"/>
                    </a:solidFill>
                    <a:latin typeface="Arial Black" panose="020B0A04020102020204" pitchFamily="34" charset="0"/>
                    <a:ea typeface="Arial Unicode MS" pitchFamily="34" charset="-122"/>
                    <a:cs typeface="Arial Unicode MS" pitchFamily="34" charset="-122"/>
                  </a:rPr>
                  <a:t>4</a:t>
                </a:r>
                <a:endParaRPr lang="zh-CN" altLang="en-US" sz="4100" b="0" dirty="0">
                  <a:solidFill>
                    <a:schemeClr val="bg1"/>
                  </a:solidFill>
                  <a:latin typeface="Arial Black" panose="020B0A04020102020204" pitchFamily="34" charset="0"/>
                  <a:ea typeface="Arial Unicode MS" pitchFamily="34" charset="-122"/>
                  <a:cs typeface="Arial Unicode MS" pitchFamily="34" charset="-122"/>
                </a:endParaRPr>
              </a:p>
            </p:txBody>
          </p:sp>
        </p:grpSp>
      </p:grpSp>
      <p:grpSp>
        <p:nvGrpSpPr>
          <p:cNvPr id="29" name="组合 28"/>
          <p:cNvGrpSpPr/>
          <p:nvPr/>
        </p:nvGrpSpPr>
        <p:grpSpPr>
          <a:xfrm>
            <a:off x="3059832" y="3792691"/>
            <a:ext cx="5184577" cy="723275"/>
            <a:chOff x="2987824" y="3503820"/>
            <a:chExt cx="5184576" cy="723276"/>
          </a:xfrm>
        </p:grpSpPr>
        <p:sp>
          <p:nvSpPr>
            <p:cNvPr id="30" name="TextBox 57"/>
            <p:cNvSpPr txBox="1"/>
            <p:nvPr/>
          </p:nvSpPr>
          <p:spPr>
            <a:xfrm>
              <a:off x="3625305" y="3626931"/>
              <a:ext cx="4547095" cy="461666"/>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a:solidFill>
                    <a:schemeClr val="tx1"/>
                  </a:solidFill>
                </a:rPr>
                <a:t>竣工图的编制</a:t>
              </a:r>
            </a:p>
          </p:txBody>
        </p:sp>
        <p:grpSp>
          <p:nvGrpSpPr>
            <p:cNvPr id="31" name="组合 30"/>
            <p:cNvGrpSpPr/>
            <p:nvPr/>
          </p:nvGrpSpPr>
          <p:grpSpPr>
            <a:xfrm>
              <a:off x="2987824" y="3503820"/>
              <a:ext cx="864096" cy="723276"/>
              <a:chOff x="2165941" y="3836251"/>
              <a:chExt cx="864096" cy="723276"/>
            </a:xfrm>
          </p:grpSpPr>
          <p:sp>
            <p:nvSpPr>
              <p:cNvPr id="32" name="五边形 31"/>
              <p:cNvSpPr/>
              <p:nvPr/>
            </p:nvSpPr>
            <p:spPr>
              <a:xfrm>
                <a:off x="2165941" y="3959362"/>
                <a:ext cx="864096" cy="461665"/>
              </a:xfrm>
              <a:prstGeom prst="homePlat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33" name="TextBox 60"/>
              <p:cNvSpPr txBox="1"/>
              <p:nvPr/>
            </p:nvSpPr>
            <p:spPr>
              <a:xfrm>
                <a:off x="2216421" y="3836251"/>
                <a:ext cx="535724" cy="723276"/>
              </a:xfrm>
              <a:prstGeom prst="rect">
                <a:avLst/>
              </a:prstGeom>
              <a:noFill/>
            </p:spPr>
            <p:txBody>
              <a:bodyPr wrap="none" rtlCol="0">
                <a:spAutoFit/>
              </a:bodyPr>
              <a:lstStyle/>
              <a:p>
                <a:r>
                  <a:rPr lang="en-US" altLang="zh-CN" sz="4100" b="0" dirty="0">
                    <a:solidFill>
                      <a:schemeClr val="bg1"/>
                    </a:solidFill>
                    <a:latin typeface="Arial Black" panose="020B0A04020102020204" pitchFamily="34" charset="0"/>
                    <a:ea typeface="Arial Unicode MS" pitchFamily="34" charset="-122"/>
                    <a:cs typeface="Arial Unicode MS" pitchFamily="34" charset="-122"/>
                  </a:rPr>
                  <a:t>5</a:t>
                </a:r>
                <a:endParaRPr lang="zh-CN" altLang="en-US" sz="4100" b="0" dirty="0">
                  <a:solidFill>
                    <a:schemeClr val="bg1"/>
                  </a:solidFill>
                  <a:latin typeface="Arial Black" panose="020B0A04020102020204" pitchFamily="34" charset="0"/>
                  <a:ea typeface="Arial Unicode MS" pitchFamily="34" charset="-122"/>
                  <a:cs typeface="Arial Unicode MS"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569886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四、建设工程资料的归档整理立卷</a:t>
            </a:r>
          </a:p>
        </p:txBody>
      </p:sp>
      <p:grpSp>
        <p:nvGrpSpPr>
          <p:cNvPr id="73" name="组合 72"/>
          <p:cNvGrpSpPr/>
          <p:nvPr/>
        </p:nvGrpSpPr>
        <p:grpSpPr>
          <a:xfrm>
            <a:off x="638362" y="1368821"/>
            <a:ext cx="2325014" cy="1595341"/>
            <a:chOff x="1648191" y="2732324"/>
            <a:chExt cx="1773483" cy="1102788"/>
          </a:xfrm>
        </p:grpSpPr>
        <p:sp>
          <p:nvSpPr>
            <p:cNvPr id="74" name="Freeform 6"/>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kern="0" smtClean="0">
                <a:solidFill>
                  <a:prstClr val="black"/>
                </a:solidFill>
                <a:ea typeface="微软雅黑" panose="020B0503020204020204" pitchFamily="34" charset="-122"/>
              </a:endParaRPr>
            </a:p>
          </p:txBody>
        </p:sp>
        <p:sp>
          <p:nvSpPr>
            <p:cNvPr id="75" name="Freeform 10"/>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ea typeface="微软雅黑" panose="020B0503020204020204" pitchFamily="34" charset="-122"/>
              </a:endParaRPr>
            </a:p>
          </p:txBody>
        </p:sp>
        <p:sp>
          <p:nvSpPr>
            <p:cNvPr id="76" name="Freeform 11"/>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ea typeface="微软雅黑" panose="020B0503020204020204" pitchFamily="34" charset="-122"/>
              </a:endParaRPr>
            </a:p>
          </p:txBody>
        </p:sp>
      </p:grpSp>
      <p:sp>
        <p:nvSpPr>
          <p:cNvPr id="91" name="Rectangle 26"/>
          <p:cNvSpPr>
            <a:spLocks noChangeArrowheads="1"/>
          </p:cNvSpPr>
          <p:nvPr/>
        </p:nvSpPr>
        <p:spPr bwMode="auto">
          <a:xfrm>
            <a:off x="299310" y="3325147"/>
            <a:ext cx="4272690"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①立卷应遵循工程文件的自然形成规律，保持卷内文件的有机联系，便于档案的保管和利用；</a:t>
            </a:r>
          </a:p>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②一个建设工程由多个单位工程组成时，工程文件应按单位工程组卷；</a:t>
            </a:r>
          </a:p>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③案卷不宜过厚，一般不超过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40mm</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a:t>
            </a:r>
          </a:p>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④案卷内不应有重复文件；</a:t>
            </a:r>
          </a:p>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⑤不同载体的文件一般应分别组卷。</a:t>
            </a:r>
          </a:p>
        </p:txBody>
      </p:sp>
      <p:sp>
        <p:nvSpPr>
          <p:cNvPr id="92" name="Line 27"/>
          <p:cNvSpPr>
            <a:spLocks noChangeShapeType="1"/>
          </p:cNvSpPr>
          <p:nvPr/>
        </p:nvSpPr>
        <p:spPr bwMode="auto">
          <a:xfrm flipV="1">
            <a:off x="2384375" y="2945220"/>
            <a:ext cx="0" cy="437052"/>
          </a:xfrm>
          <a:prstGeom prst="line">
            <a:avLst/>
          </a:prstGeom>
          <a:noFill/>
          <a:ln w="12700">
            <a:solidFill>
              <a:srgbClr val="808080"/>
            </a:solidFill>
            <a:round/>
            <a:head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panose="020B0503020204020204" pitchFamily="34" charset="-122"/>
            </a:endParaRPr>
          </a:p>
        </p:txBody>
      </p:sp>
      <p:sp>
        <p:nvSpPr>
          <p:cNvPr id="101" name="Freeform 39"/>
          <p:cNvSpPr/>
          <p:nvPr/>
        </p:nvSpPr>
        <p:spPr bwMode="auto">
          <a:xfrm>
            <a:off x="1985740" y="3381646"/>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ea typeface="微软雅黑" panose="020B0503020204020204" pitchFamily="34" charset="-122"/>
            </a:endParaRPr>
          </a:p>
        </p:txBody>
      </p:sp>
      <p:sp>
        <p:nvSpPr>
          <p:cNvPr id="2" name="矩形 1"/>
          <p:cNvSpPr/>
          <p:nvPr/>
        </p:nvSpPr>
        <p:spPr>
          <a:xfrm>
            <a:off x="367238" y="871181"/>
            <a:ext cx="2393604" cy="369332"/>
          </a:xfrm>
          <a:prstGeom prst="rect">
            <a:avLst/>
          </a:prstGeom>
        </p:spPr>
        <p:txBody>
          <a:bodyPr wrap="none">
            <a:spAutoFit/>
          </a:bodyPr>
          <a:lstStyle/>
          <a:p>
            <a:pPr algn="just">
              <a:spcAft>
                <a:spcPts val="0"/>
              </a:spcAft>
            </a:pPr>
            <a:r>
              <a:rPr lang="en-US" altLang="zh-CN" kern="100" dirty="0">
                <a:latin typeface="宋体" panose="02010600030101010101" pitchFamily="2" charset="-122"/>
                <a:ea typeface="宋体" panose="02010600030101010101" pitchFamily="2" charset="-122"/>
                <a:cs typeface="Times New Roman" panose="02020603050405020304" pitchFamily="18" charset="0"/>
              </a:rPr>
              <a:t>1</a:t>
            </a:r>
            <a:r>
              <a:rPr lang="zh-CN" altLang="zh-CN" kern="100" dirty="0">
                <a:latin typeface="Calibri" panose="020F0502020204030204" pitchFamily="34" charset="0"/>
                <a:ea typeface="宋体" panose="02010600030101010101" pitchFamily="2" charset="-122"/>
                <a:cs typeface="Times New Roman" panose="02020603050405020304" pitchFamily="18" charset="0"/>
              </a:rPr>
              <a:t>、立卷的原则和方法</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1524909" y="1824376"/>
            <a:ext cx="1391673" cy="646331"/>
          </a:xfrm>
          <a:prstGeom prst="rect">
            <a:avLst/>
          </a:prstGeom>
        </p:spPr>
        <p:txBody>
          <a:bodyPr wrap="square">
            <a:spAutoFit/>
          </a:bodyPr>
          <a:lstStyle/>
          <a:p>
            <a:pPr algn="ctr"/>
            <a:r>
              <a:rPr lang="zh-CN" altLang="zh-CN" dirty="0">
                <a:ea typeface="宋体" panose="02010600030101010101" pitchFamily="2" charset="-122"/>
                <a:cs typeface="Times New Roman" panose="02020603050405020304" pitchFamily="18" charset="0"/>
              </a:rPr>
              <a:t>（</a:t>
            </a:r>
            <a:r>
              <a:rPr lang="en-US" altLang="zh-CN" dirty="0">
                <a:ea typeface="宋体" panose="02010600030101010101" pitchFamily="2" charset="-122"/>
                <a:cs typeface="Times New Roman" panose="02020603050405020304" pitchFamily="18" charset="0"/>
              </a:rPr>
              <a:t>1</a:t>
            </a:r>
            <a:r>
              <a:rPr lang="zh-CN" altLang="zh-CN" dirty="0">
                <a:ea typeface="宋体" panose="02010600030101010101" pitchFamily="2" charset="-122"/>
                <a:cs typeface="Times New Roman" panose="02020603050405020304" pitchFamily="18" charset="0"/>
              </a:rPr>
              <a:t>）立卷的原则</a:t>
            </a:r>
            <a:endParaRPr lang="zh-CN" altLang="en-US" dirty="0"/>
          </a:p>
        </p:txBody>
      </p:sp>
      <p:sp>
        <p:nvSpPr>
          <p:cNvPr id="54" name="Line 27"/>
          <p:cNvSpPr>
            <a:spLocks noChangeShapeType="1"/>
          </p:cNvSpPr>
          <p:nvPr/>
        </p:nvSpPr>
        <p:spPr bwMode="auto">
          <a:xfrm flipV="1">
            <a:off x="6622467" y="2926786"/>
            <a:ext cx="0" cy="437052"/>
          </a:xfrm>
          <a:prstGeom prst="line">
            <a:avLst/>
          </a:prstGeom>
          <a:noFill/>
          <a:ln w="12700">
            <a:solidFill>
              <a:srgbClr val="808080"/>
            </a:solidFill>
            <a:round/>
            <a:head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panose="020B0503020204020204" pitchFamily="34" charset="-122"/>
            </a:endParaRPr>
          </a:p>
        </p:txBody>
      </p:sp>
      <p:grpSp>
        <p:nvGrpSpPr>
          <p:cNvPr id="55" name="组合 54"/>
          <p:cNvGrpSpPr/>
          <p:nvPr/>
        </p:nvGrpSpPr>
        <p:grpSpPr>
          <a:xfrm>
            <a:off x="5028854" y="1328833"/>
            <a:ext cx="2325014" cy="1595341"/>
            <a:chOff x="1648191" y="2732324"/>
            <a:chExt cx="1773483" cy="1102788"/>
          </a:xfrm>
        </p:grpSpPr>
        <p:sp>
          <p:nvSpPr>
            <p:cNvPr id="56" name="Freeform 6"/>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kern="0" smtClean="0">
                <a:solidFill>
                  <a:prstClr val="black"/>
                </a:solidFill>
                <a:ea typeface="微软雅黑" panose="020B0503020204020204" pitchFamily="34" charset="-122"/>
              </a:endParaRPr>
            </a:p>
          </p:txBody>
        </p:sp>
        <p:sp>
          <p:nvSpPr>
            <p:cNvPr id="57" name="Freeform 10"/>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ea typeface="微软雅黑" panose="020B0503020204020204" pitchFamily="34" charset="-122"/>
              </a:endParaRPr>
            </a:p>
          </p:txBody>
        </p:sp>
        <p:sp>
          <p:nvSpPr>
            <p:cNvPr id="58" name="Freeform 11"/>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ea typeface="微软雅黑" panose="020B0503020204020204" pitchFamily="34" charset="-122"/>
              </a:endParaRPr>
            </a:p>
          </p:txBody>
        </p:sp>
      </p:grpSp>
      <p:sp>
        <p:nvSpPr>
          <p:cNvPr id="59" name="Rectangle 26"/>
          <p:cNvSpPr>
            <a:spLocks noChangeArrowheads="1"/>
          </p:cNvSpPr>
          <p:nvPr/>
        </p:nvSpPr>
        <p:spPr bwMode="auto">
          <a:xfrm>
            <a:off x="4685465" y="3435846"/>
            <a:ext cx="4207016" cy="142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①工程文件可按建设程序划分为工程准备阶段的文件、监理文件、施工文件、竣工图、竣工验收文件</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5</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部分；</a:t>
            </a:r>
          </a:p>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②工程准备阶段文件可按建设程序、专业、形成单位等组卷；</a:t>
            </a:r>
          </a:p>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③ 施工、监理文件可按单位工程、分部工程、专业、阶段等组卷；</a:t>
            </a:r>
          </a:p>
          <a:p>
            <a:pPr>
              <a:lnSpc>
                <a:spcPct val="12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④竣工图、竣工验收文件可按单位工程、专业等组卷</a:t>
            </a:r>
          </a:p>
        </p:txBody>
      </p:sp>
      <p:sp>
        <p:nvSpPr>
          <p:cNvPr id="60" name="矩形 59"/>
          <p:cNvSpPr/>
          <p:nvPr/>
        </p:nvSpPr>
        <p:spPr>
          <a:xfrm>
            <a:off x="5915401" y="1784388"/>
            <a:ext cx="1391673" cy="646331"/>
          </a:xfrm>
          <a:prstGeom prst="rect">
            <a:avLst/>
          </a:prstGeom>
        </p:spPr>
        <p:txBody>
          <a:bodyPr wrap="square">
            <a:spAutoFit/>
          </a:bodyPr>
          <a:lstStyle/>
          <a:p>
            <a:pPr algn="ctr"/>
            <a:r>
              <a:rPr lang="zh-CN" altLang="en-US" dirty="0">
                <a:ea typeface="宋体" panose="02010600030101010101" pitchFamily="2" charset="-122"/>
                <a:cs typeface="Times New Roman" panose="02020603050405020304" pitchFamily="18" charset="0"/>
              </a:rPr>
              <a:t>（</a:t>
            </a:r>
            <a:r>
              <a:rPr lang="en-US" altLang="zh-CN" dirty="0">
                <a:ea typeface="宋体" panose="02010600030101010101" pitchFamily="2" charset="-122"/>
                <a:cs typeface="Times New Roman" panose="02020603050405020304" pitchFamily="18" charset="0"/>
              </a:rPr>
              <a:t>2</a:t>
            </a:r>
            <a:r>
              <a:rPr lang="zh-CN" altLang="en-US" dirty="0">
                <a:ea typeface="宋体" panose="02010600030101010101" pitchFamily="2" charset="-122"/>
                <a:cs typeface="Times New Roman" panose="02020603050405020304" pitchFamily="18" charset="0"/>
              </a:rPr>
              <a:t>）立卷的方法</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569886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四、建设工程资料的归档整理立卷</a:t>
            </a:r>
          </a:p>
        </p:txBody>
      </p:sp>
      <p:sp>
        <p:nvSpPr>
          <p:cNvPr id="91" name="Rectangle 26"/>
          <p:cNvSpPr>
            <a:spLocks noChangeArrowheads="1"/>
          </p:cNvSpPr>
          <p:nvPr/>
        </p:nvSpPr>
        <p:spPr bwMode="auto">
          <a:xfrm>
            <a:off x="937202" y="1836992"/>
            <a:ext cx="6645524" cy="1544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a:t>
            </a:r>
            <a:r>
              <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rPr>
              <a:t>1</a:t>
            </a: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）文字材料按事项、专业顺序排列。同一事项的请示与批复、同一文件的印本与定稿、主件与附件不能分开，并按批复在前、请示在后，印本在前、定稿在后，主件在前、附件在后的顺序排列；</a:t>
            </a:r>
          </a:p>
          <a:p>
            <a:pPr>
              <a:lnSpc>
                <a:spcPct val="120000"/>
              </a:lnSpc>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a:t>
            </a:r>
            <a:r>
              <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rPr>
              <a:t>2</a:t>
            </a: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）图纸按专业排列，同专业图纸按图号顺序排列；</a:t>
            </a:r>
          </a:p>
          <a:p>
            <a:pPr>
              <a:lnSpc>
                <a:spcPct val="120000"/>
              </a:lnSpc>
            </a:pP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a:t>
            </a:r>
            <a:r>
              <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rPr>
              <a:t>3</a:t>
            </a: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）既有文字材料又有图纸的案卷，文字材料排前，图纸排后。</a:t>
            </a:r>
          </a:p>
        </p:txBody>
      </p:sp>
      <p:sp>
        <p:nvSpPr>
          <p:cNvPr id="101" name="Freeform 39"/>
          <p:cNvSpPr/>
          <p:nvPr/>
        </p:nvSpPr>
        <p:spPr bwMode="auto">
          <a:xfrm>
            <a:off x="1985740" y="3381646"/>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ea typeface="微软雅黑" panose="020B0503020204020204" pitchFamily="34" charset="-122"/>
            </a:endParaRPr>
          </a:p>
        </p:txBody>
      </p:sp>
      <p:sp>
        <p:nvSpPr>
          <p:cNvPr id="2" name="矩形 1"/>
          <p:cNvSpPr/>
          <p:nvPr/>
        </p:nvSpPr>
        <p:spPr>
          <a:xfrm>
            <a:off x="510293" y="1037991"/>
            <a:ext cx="2161169" cy="369332"/>
          </a:xfrm>
          <a:prstGeom prst="rect">
            <a:avLst/>
          </a:prstGeom>
        </p:spPr>
        <p:txBody>
          <a:bodyPr wrap="none">
            <a:spAutoFit/>
          </a:bodyPr>
          <a:lstStyle/>
          <a:p>
            <a:pPr algn="just">
              <a:spcAft>
                <a:spcPts val="0"/>
              </a:spcAft>
            </a:pPr>
            <a:r>
              <a:rPr lang="en-US" altLang="zh-CN" kern="100" dirty="0">
                <a:latin typeface="宋体" panose="02010600030101010101" pitchFamily="2" charset="-122"/>
                <a:ea typeface="宋体" panose="02010600030101010101" pitchFamily="2" charset="-122"/>
                <a:cs typeface="Times New Roman" panose="02020603050405020304" pitchFamily="18" charset="0"/>
              </a:rPr>
              <a:t>2</a:t>
            </a:r>
            <a:r>
              <a:rPr lang="zh-CN" altLang="en-US" kern="100" dirty="0">
                <a:latin typeface="宋体" panose="02010600030101010101" pitchFamily="2" charset="-122"/>
                <a:ea typeface="宋体" panose="02010600030101010101" pitchFamily="2" charset="-122"/>
                <a:cs typeface="Times New Roman" panose="02020603050405020304" pitchFamily="18" charset="0"/>
              </a:rPr>
              <a:t>、卷内文件的排列</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569886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四、建设工程资料的归档整理立卷</a:t>
            </a:r>
          </a:p>
        </p:txBody>
      </p:sp>
      <p:sp>
        <p:nvSpPr>
          <p:cNvPr id="91" name="Rectangle 26"/>
          <p:cNvSpPr>
            <a:spLocks noChangeArrowheads="1"/>
          </p:cNvSpPr>
          <p:nvPr/>
        </p:nvSpPr>
        <p:spPr bwMode="auto">
          <a:xfrm>
            <a:off x="539552" y="1407323"/>
            <a:ext cx="8208912"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a:t>
            </a:r>
            <a:r>
              <a:rPr lang="en-US" altLang="zh-CN" sz="1400" b="0" dirty="0">
                <a:solidFill>
                  <a:prstClr val="black">
                    <a:lumMod val="75000"/>
                    <a:lumOff val="25000"/>
                  </a:prstClr>
                </a:solidFill>
                <a:latin typeface="微软雅黑" panose="020B0503020204020204" pitchFamily="34" charset="-122"/>
                <a:ea typeface="微软雅黑" panose="020B0503020204020204" pitchFamily="34" charset="-122"/>
              </a:rPr>
              <a:t>1</a:t>
            </a:r>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）编制卷内文件页号应符合下列规定：</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①卷内文件均按有书写内容的页面编号。每卷单独编号，页号从“</a:t>
            </a:r>
            <a:r>
              <a:rPr lang="en-US" altLang="zh-CN" sz="1400" b="0" dirty="0">
                <a:solidFill>
                  <a:prstClr val="black">
                    <a:lumMod val="75000"/>
                    <a:lumOff val="25000"/>
                  </a:prstClr>
                </a:solidFill>
                <a:latin typeface="微软雅黑" panose="020B0503020204020204" pitchFamily="34" charset="-122"/>
                <a:ea typeface="微软雅黑" panose="020B0503020204020204" pitchFamily="34" charset="-122"/>
              </a:rPr>
              <a:t>1”</a:t>
            </a:r>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开始。</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②页号编写位置：单面书写的文件在右下角；双面书写的文件，正面在右下角，背面在左下角。折叠后的图纸一律在右下角。</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③成套图纸或印刷成册的科技文件材料，自成一卷的，原目录可代替卷内目录，不必重新编写页码</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④案卷封面、卷内目录、卷内备考表不编写页号。</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a:t>
            </a:r>
            <a:r>
              <a:rPr lang="en-US" altLang="zh-CN" sz="1400" b="0" dirty="0">
                <a:solidFill>
                  <a:prstClr val="black">
                    <a:lumMod val="75000"/>
                    <a:lumOff val="25000"/>
                  </a:prstClr>
                </a:solidFill>
                <a:latin typeface="微软雅黑" panose="020B0503020204020204" pitchFamily="34" charset="-122"/>
                <a:ea typeface="微软雅黑" panose="020B0503020204020204" pitchFamily="34" charset="-122"/>
              </a:rPr>
              <a:t>2</a:t>
            </a:r>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）卷内目录的编制应符合下列规定：</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①卷内目录式样宜符合规范的要求。</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②序号：以一份文件为单位，用阿拉伯数字从</a:t>
            </a:r>
            <a:r>
              <a:rPr lang="en-US" altLang="zh-CN" sz="1400" b="0" dirty="0">
                <a:solidFill>
                  <a:prstClr val="black">
                    <a:lumMod val="75000"/>
                    <a:lumOff val="25000"/>
                  </a:prstClr>
                </a:solidFill>
                <a:latin typeface="微软雅黑" panose="020B0503020204020204" pitchFamily="34" charset="-122"/>
                <a:ea typeface="微软雅黑" panose="020B0503020204020204" pitchFamily="34" charset="-122"/>
              </a:rPr>
              <a:t>1</a:t>
            </a:r>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依次标注。</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③责任者：填写文件的直接形成单位和个人。有多个责任者时，选择两个主要责任者，其余用“等”代替。</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④文件编号：填写工程文件原有的文号或图号。</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⑤文件题名：填写文件标题的全称。    </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⑥日期：填写文件形成的日期。</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⑦页次：填写文件在卷内所排的起始页号。最后一份文件填写起止页号。</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⑧卷内目录排列在卷内文件首页</a:t>
            </a:r>
            <a:r>
              <a:rPr lang="zh-CN" altLang="en-US" sz="1400" b="0" dirty="0" smtClean="0">
                <a:solidFill>
                  <a:prstClr val="black">
                    <a:lumMod val="75000"/>
                    <a:lumOff val="25000"/>
                  </a:prstClr>
                </a:solidFill>
                <a:latin typeface="微软雅黑" panose="020B0503020204020204" pitchFamily="34" charset="-122"/>
                <a:ea typeface="微软雅黑" panose="020B0503020204020204" pitchFamily="34" charset="-122"/>
              </a:rPr>
              <a:t>之前</a:t>
            </a:r>
            <a:endPar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1" name="Freeform 39"/>
          <p:cNvSpPr/>
          <p:nvPr/>
        </p:nvSpPr>
        <p:spPr bwMode="auto">
          <a:xfrm>
            <a:off x="1985740" y="3381646"/>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ea typeface="微软雅黑" panose="020B0503020204020204" pitchFamily="34" charset="-122"/>
            </a:endParaRPr>
          </a:p>
        </p:txBody>
      </p:sp>
      <p:sp>
        <p:nvSpPr>
          <p:cNvPr id="2" name="矩形 1"/>
          <p:cNvSpPr/>
          <p:nvPr/>
        </p:nvSpPr>
        <p:spPr>
          <a:xfrm>
            <a:off x="742728" y="915566"/>
            <a:ext cx="1696298" cy="369332"/>
          </a:xfrm>
          <a:prstGeom prst="rect">
            <a:avLst/>
          </a:prstGeom>
        </p:spPr>
        <p:txBody>
          <a:bodyPr wrap="none">
            <a:spAutoFit/>
          </a:bodyPr>
          <a:lstStyle/>
          <a:p>
            <a:pPr algn="just">
              <a:spcAft>
                <a:spcPts val="0"/>
              </a:spcAft>
            </a:pPr>
            <a:r>
              <a:rPr lang="en-US" altLang="zh-CN" kern="100" dirty="0">
                <a:latin typeface="宋体" panose="02010600030101010101" pitchFamily="2" charset="-122"/>
                <a:ea typeface="宋体" panose="02010600030101010101" pitchFamily="2" charset="-122"/>
                <a:cs typeface="Times New Roman" panose="02020603050405020304" pitchFamily="18" charset="0"/>
              </a:rPr>
              <a:t>3</a:t>
            </a:r>
            <a:r>
              <a:rPr lang="zh-CN" altLang="en-US" kern="100" dirty="0">
                <a:latin typeface="宋体" panose="02010600030101010101" pitchFamily="2" charset="-122"/>
                <a:ea typeface="宋体" panose="02010600030101010101" pitchFamily="2" charset="-122"/>
                <a:cs typeface="Times New Roman" panose="02020603050405020304" pitchFamily="18" charset="0"/>
              </a:rPr>
              <a:t>、</a:t>
            </a:r>
            <a:r>
              <a:rPr lang="zh-CN" altLang="en-US" kern="100" dirty="0">
                <a:latin typeface="宋体" panose="02010600030101010101" pitchFamily="2" charset="-122"/>
                <a:ea typeface="宋体" panose="02010600030101010101" pitchFamily="2" charset="-122"/>
                <a:cs typeface="Times New Roman" panose="02020603050405020304" pitchFamily="18" charset="0"/>
                <a:hlinkClick r:id="rId3" action="ppaction://hlinkfile"/>
              </a:rPr>
              <a:t>案卷的编目</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569886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四、建设工程资料的归档整理立卷</a:t>
            </a:r>
          </a:p>
        </p:txBody>
      </p:sp>
      <p:sp>
        <p:nvSpPr>
          <p:cNvPr id="91" name="Rectangle 26"/>
          <p:cNvSpPr>
            <a:spLocks noChangeArrowheads="1"/>
          </p:cNvSpPr>
          <p:nvPr/>
        </p:nvSpPr>
        <p:spPr bwMode="auto">
          <a:xfrm>
            <a:off x="539552" y="1407323"/>
            <a:ext cx="8208912"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en-US" altLang="zh-CN" sz="1400" b="0" dirty="0" smtClean="0">
                <a:solidFill>
                  <a:prstClr val="black">
                    <a:lumMod val="75000"/>
                    <a:lumOff val="25000"/>
                  </a:prstClr>
                </a:solidFill>
                <a:latin typeface="微软雅黑" panose="020B0503020204020204" pitchFamily="34" charset="-122"/>
                <a:ea typeface="微软雅黑" panose="020B0503020204020204" pitchFamily="34" charset="-122"/>
              </a:rPr>
              <a:t>3</a:t>
            </a:r>
            <a:r>
              <a:rPr lang="zh-CN" altLang="en-US" sz="1400" b="0" dirty="0" smtClean="0">
                <a:solidFill>
                  <a:prstClr val="black">
                    <a:lumMod val="75000"/>
                    <a:lumOff val="25000"/>
                  </a:prstClr>
                </a:solidFill>
                <a:latin typeface="微软雅黑" panose="020B0503020204020204" pitchFamily="34" charset="-122"/>
                <a:ea typeface="微软雅黑" panose="020B0503020204020204" pitchFamily="34" charset="-122"/>
              </a:rPr>
              <a:t>）卷内备考表的编制应符合下列规定：</a:t>
            </a:r>
          </a:p>
          <a:p>
            <a:r>
              <a:rPr lang="zh-CN" altLang="en-US" sz="1400" b="0" dirty="0" smtClean="0">
                <a:solidFill>
                  <a:prstClr val="black">
                    <a:lumMod val="75000"/>
                    <a:lumOff val="25000"/>
                  </a:prstClr>
                </a:solidFill>
                <a:latin typeface="微软雅黑" panose="020B0503020204020204" pitchFamily="34" charset="-122"/>
                <a:ea typeface="微软雅黑" panose="020B0503020204020204" pitchFamily="34" charset="-122"/>
              </a:rPr>
              <a:t>①卷内备考表的式样宜符合规范的要求。</a:t>
            </a:r>
          </a:p>
          <a:p>
            <a:r>
              <a:rPr lang="zh-CN" altLang="en-US" sz="1400" b="0" dirty="0" smtClean="0">
                <a:solidFill>
                  <a:prstClr val="black">
                    <a:lumMod val="75000"/>
                    <a:lumOff val="25000"/>
                  </a:prstClr>
                </a:solidFill>
                <a:latin typeface="微软雅黑" panose="020B0503020204020204" pitchFamily="34" charset="-122"/>
                <a:ea typeface="微软雅黑" panose="020B0503020204020204" pitchFamily="34" charset="-122"/>
              </a:rPr>
              <a:t>②卷内备考表主要标明卷内文件的总页数、各类文件页数</a:t>
            </a:r>
            <a:r>
              <a:rPr lang="en-US" altLang="zh-CN" sz="1400" b="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00" b="0" dirty="0" smtClean="0">
                <a:solidFill>
                  <a:prstClr val="black">
                    <a:lumMod val="75000"/>
                    <a:lumOff val="25000"/>
                  </a:prstClr>
                </a:solidFill>
                <a:latin typeface="微软雅黑" panose="020B0503020204020204" pitchFamily="34" charset="-122"/>
                <a:ea typeface="微软雅黑" panose="020B0503020204020204" pitchFamily="34" charset="-122"/>
              </a:rPr>
              <a:t>照片张数</a:t>
            </a:r>
            <a:r>
              <a:rPr lang="en-US" altLang="zh-CN" sz="1400" b="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00" b="0" dirty="0" smtClean="0">
                <a:solidFill>
                  <a:prstClr val="black">
                    <a:lumMod val="75000"/>
                    <a:lumOff val="25000"/>
                  </a:prstClr>
                </a:solidFill>
                <a:latin typeface="微软雅黑" panose="020B0503020204020204" pitchFamily="34" charset="-122"/>
                <a:ea typeface="微软雅黑" panose="020B0503020204020204" pitchFamily="34" charset="-122"/>
              </a:rPr>
              <a:t>，以及立卷单位对案卷情况的说明。</a:t>
            </a:r>
          </a:p>
          <a:p>
            <a:r>
              <a:rPr lang="zh-CN" altLang="en-US" sz="1400" b="0" dirty="0" smtClean="0">
                <a:solidFill>
                  <a:prstClr val="black">
                    <a:lumMod val="75000"/>
                    <a:lumOff val="25000"/>
                  </a:prstClr>
                </a:solidFill>
                <a:latin typeface="微软雅黑" panose="020B0503020204020204" pitchFamily="34" charset="-122"/>
                <a:ea typeface="微软雅黑" panose="020B0503020204020204" pitchFamily="34" charset="-122"/>
              </a:rPr>
              <a:t>③卷内备考表排列在卷内文件的尾页之后。</a:t>
            </a:r>
          </a:p>
          <a:p>
            <a:r>
              <a:rPr lang="zh-CN" altLang="en-US" sz="1400" b="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en-US" altLang="zh-CN" sz="1400" b="0" dirty="0">
                <a:solidFill>
                  <a:prstClr val="black">
                    <a:lumMod val="75000"/>
                    <a:lumOff val="25000"/>
                  </a:prstClr>
                </a:solidFill>
                <a:latin typeface="微软雅黑" panose="020B0503020204020204" pitchFamily="34" charset="-122"/>
                <a:ea typeface="微软雅黑" panose="020B0503020204020204" pitchFamily="34" charset="-122"/>
              </a:rPr>
              <a:t>4</a:t>
            </a:r>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）案卷封面的编制应符合下列规定：</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①案卷封面印刷在卷盒、卷夹的正表面，也可采用内封面形式。案卷封面的式样宜符合规范的要求。</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②案卷封面的内容应包括：档号、档案馆代号、案卷题名、编制单位、起止日期、密级、保管期限、共几卷、第几卷。</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③档号应由分类号、项目号和案卷号组成。档号由档案保管单位填写。</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④档案馆代号应填写国家给定的本档案馆的编号。档案馆代号由档案馆填写。</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⑤案卷题名应简明、准确地揭示卷内文件的内容。案卷题名应包括工程名称、专业名称、卷内文件的内容。    </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⑥编制单位应填写案卷内文件的形成单位或主要责任者。</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⑦起止日期应填写案卷内全部文件形成的起止日期。</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⑧保管期限分为永久、长期、短期三种期限。</a:t>
            </a:r>
          </a:p>
          <a:p>
            <a:r>
              <a:rPr lang="zh-CN" altLang="en-US" sz="1400" b="0" dirty="0">
                <a:solidFill>
                  <a:prstClr val="black">
                    <a:lumMod val="75000"/>
                    <a:lumOff val="25000"/>
                  </a:prstClr>
                </a:solidFill>
                <a:latin typeface="微软雅黑" panose="020B0503020204020204" pitchFamily="34" charset="-122"/>
                <a:ea typeface="微软雅黑" panose="020B0503020204020204" pitchFamily="34" charset="-122"/>
              </a:rPr>
              <a:t>⑨密级分为绝密、机密、秘密三种。同一案卷内有不同密级的文件，应以高密级为本卷密级。</a:t>
            </a:r>
          </a:p>
        </p:txBody>
      </p:sp>
      <p:sp>
        <p:nvSpPr>
          <p:cNvPr id="101" name="Freeform 39"/>
          <p:cNvSpPr/>
          <p:nvPr/>
        </p:nvSpPr>
        <p:spPr bwMode="auto">
          <a:xfrm>
            <a:off x="1985740" y="3381646"/>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ea typeface="微软雅黑" panose="020B0503020204020204" pitchFamily="34" charset="-122"/>
            </a:endParaRPr>
          </a:p>
        </p:txBody>
      </p:sp>
      <p:sp>
        <p:nvSpPr>
          <p:cNvPr id="2" name="矩形 1"/>
          <p:cNvSpPr/>
          <p:nvPr/>
        </p:nvSpPr>
        <p:spPr>
          <a:xfrm>
            <a:off x="742728" y="915566"/>
            <a:ext cx="1696298" cy="369332"/>
          </a:xfrm>
          <a:prstGeom prst="rect">
            <a:avLst/>
          </a:prstGeom>
        </p:spPr>
        <p:txBody>
          <a:bodyPr wrap="none">
            <a:spAutoFit/>
          </a:bodyPr>
          <a:lstStyle/>
          <a:p>
            <a:pPr algn="just">
              <a:spcAft>
                <a:spcPts val="0"/>
              </a:spcAft>
            </a:pPr>
            <a:r>
              <a:rPr lang="en-US" altLang="zh-CN" kern="100" dirty="0">
                <a:latin typeface="宋体" panose="02010600030101010101" pitchFamily="2" charset="-122"/>
                <a:ea typeface="宋体" panose="02010600030101010101" pitchFamily="2" charset="-122"/>
                <a:cs typeface="Times New Roman" panose="02020603050405020304" pitchFamily="18" charset="0"/>
              </a:rPr>
              <a:t>3</a:t>
            </a:r>
            <a:r>
              <a:rPr lang="zh-CN" altLang="en-US" kern="100" dirty="0">
                <a:latin typeface="宋体" panose="02010600030101010101" pitchFamily="2" charset="-122"/>
                <a:ea typeface="宋体" panose="02010600030101010101" pitchFamily="2" charset="-122"/>
                <a:cs typeface="Times New Roman" panose="02020603050405020304" pitchFamily="18" charset="0"/>
              </a:rPr>
              <a:t>、案卷的编目</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569886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四、建设工程资料的归档整理立卷</a:t>
            </a:r>
          </a:p>
        </p:txBody>
      </p:sp>
      <p:sp>
        <p:nvSpPr>
          <p:cNvPr id="91" name="Rectangle 26"/>
          <p:cNvSpPr>
            <a:spLocks noChangeArrowheads="1"/>
          </p:cNvSpPr>
          <p:nvPr/>
        </p:nvSpPr>
        <p:spPr bwMode="auto">
          <a:xfrm>
            <a:off x="952843" y="1879725"/>
            <a:ext cx="54183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a:t>
            </a:r>
            <a:r>
              <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rPr>
              <a:t>1</a:t>
            </a: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）案卷可采用装订与不装订两种形式。文字材料必须装订；既有文字材料，又有图纸的案卷应装订。</a:t>
            </a:r>
          </a:p>
          <a:p>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a:t>
            </a:r>
            <a:r>
              <a:rPr lang="en-US" altLang="zh-CN" sz="1600" b="0" dirty="0">
                <a:solidFill>
                  <a:prstClr val="black">
                    <a:lumMod val="75000"/>
                    <a:lumOff val="25000"/>
                  </a:prstClr>
                </a:solidFill>
                <a:latin typeface="微软雅黑" panose="020B0503020204020204" pitchFamily="34" charset="-122"/>
                <a:ea typeface="微软雅黑" panose="020B0503020204020204" pitchFamily="34" charset="-122"/>
              </a:rPr>
              <a:t>2</a:t>
            </a:r>
            <a:r>
              <a:rPr lang="zh-CN" altLang="en-US" sz="1600" b="0" dirty="0">
                <a:solidFill>
                  <a:prstClr val="black">
                    <a:lumMod val="75000"/>
                    <a:lumOff val="25000"/>
                  </a:prstClr>
                </a:solidFill>
                <a:latin typeface="微软雅黑" panose="020B0503020204020204" pitchFamily="34" charset="-122"/>
                <a:ea typeface="微软雅黑" panose="020B0503020204020204" pitchFamily="34" charset="-122"/>
              </a:rPr>
              <a:t>）装订时必须剔除金属物。</a:t>
            </a:r>
          </a:p>
        </p:txBody>
      </p:sp>
      <p:sp>
        <p:nvSpPr>
          <p:cNvPr id="101" name="Freeform 39"/>
          <p:cNvSpPr/>
          <p:nvPr/>
        </p:nvSpPr>
        <p:spPr bwMode="auto">
          <a:xfrm>
            <a:off x="1985740" y="3381646"/>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ea typeface="微软雅黑" panose="020B0503020204020204" pitchFamily="34" charset="-122"/>
            </a:endParaRPr>
          </a:p>
        </p:txBody>
      </p:sp>
      <p:sp>
        <p:nvSpPr>
          <p:cNvPr id="2" name="矩形 1"/>
          <p:cNvSpPr/>
          <p:nvPr/>
        </p:nvSpPr>
        <p:spPr>
          <a:xfrm>
            <a:off x="858946" y="1133073"/>
            <a:ext cx="1463862" cy="369332"/>
          </a:xfrm>
          <a:prstGeom prst="rect">
            <a:avLst/>
          </a:prstGeom>
        </p:spPr>
        <p:txBody>
          <a:bodyPr wrap="none">
            <a:spAutoFit/>
          </a:bodyPr>
          <a:lstStyle/>
          <a:p>
            <a:pPr algn="just">
              <a:spcAft>
                <a:spcPts val="0"/>
              </a:spcAft>
            </a:pPr>
            <a:r>
              <a:rPr lang="en-US" altLang="zh-CN" kern="100" dirty="0">
                <a:latin typeface="宋体" panose="02010600030101010101" pitchFamily="2" charset="-122"/>
                <a:ea typeface="宋体" panose="02010600030101010101" pitchFamily="2" charset="-122"/>
                <a:cs typeface="Times New Roman" panose="02020603050405020304" pitchFamily="18" charset="0"/>
              </a:rPr>
              <a:t>4</a:t>
            </a:r>
            <a:r>
              <a:rPr lang="zh-CN" altLang="en-US" kern="100" dirty="0">
                <a:latin typeface="宋体" panose="02010600030101010101" pitchFamily="2" charset="-122"/>
                <a:ea typeface="宋体" panose="02010600030101010101" pitchFamily="2" charset="-122"/>
                <a:cs typeface="Times New Roman" panose="02020603050405020304" pitchFamily="18" charset="0"/>
              </a:rPr>
              <a:t>．案卷装订</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6" name="Freeform 4"/>
          <p:cNvSpPr>
            <a:spLocks noEditPoints="1"/>
          </p:cNvSpPr>
          <p:nvPr/>
        </p:nvSpPr>
        <p:spPr bwMode="auto">
          <a:xfrm>
            <a:off x="5627735" y="3060660"/>
            <a:ext cx="2040079" cy="1887354"/>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0070C0"/>
          </a:solidFill>
          <a:ln w="9525">
            <a:noFill/>
            <a:round/>
          </a:ln>
          <a:effectLst/>
          <a:scene3d>
            <a:camera prst="legacyObliqueBottomRight"/>
            <a:lightRig rig="legacyFlat3" dir="t"/>
          </a:scene3d>
          <a:sp3d extrusionH="227000" prstMaterial="legacyMatte">
            <a:bevelT w="13500" h="13500" prst="angle"/>
            <a:bevelB w="13500" h="13500" prst="angle"/>
            <a:extrusionClr>
              <a:schemeClr val="accent2">
                <a:lumMod val="50000"/>
              </a:schemeClr>
            </a:extrusionClr>
          </a:sp3d>
        </p:spPr>
        <p:txBody>
          <a:bodyPr>
            <a:flatTx/>
          </a:bodyPr>
          <a:lstStyle/>
          <a:p>
            <a:endParaRPr lang="zh-CN" altLang="en-US"/>
          </a:p>
        </p:txBody>
      </p:sp>
      <p:sp>
        <p:nvSpPr>
          <p:cNvPr id="7" name="Freeform 5"/>
          <p:cNvSpPr>
            <a:spLocks noEditPoints="1"/>
          </p:cNvSpPr>
          <p:nvPr/>
        </p:nvSpPr>
        <p:spPr bwMode="auto">
          <a:xfrm>
            <a:off x="4903574" y="2739750"/>
            <a:ext cx="942977" cy="885529"/>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8" name="Freeform 6"/>
          <p:cNvSpPr>
            <a:spLocks noEditPoints="1"/>
          </p:cNvSpPr>
          <p:nvPr/>
        </p:nvSpPr>
        <p:spPr bwMode="auto">
          <a:xfrm>
            <a:off x="7402996" y="2121887"/>
            <a:ext cx="1479618" cy="1363323"/>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0"/>
            <a:ext cx="9144004" cy="5143500"/>
          </a:xfrm>
          <a:prstGeom prst="rect">
            <a:avLst/>
          </a:prstGeom>
        </p:spPr>
      </p:pic>
      <p:grpSp>
        <p:nvGrpSpPr>
          <p:cNvPr id="64" name="组合 63"/>
          <p:cNvGrpSpPr/>
          <p:nvPr/>
        </p:nvGrpSpPr>
        <p:grpSpPr>
          <a:xfrm>
            <a:off x="1172096" y="901155"/>
            <a:ext cx="7072312" cy="3482975"/>
            <a:chOff x="1358950" y="1173758"/>
            <a:chExt cx="7072312" cy="3482975"/>
          </a:xfrm>
        </p:grpSpPr>
        <p:sp>
          <p:nvSpPr>
            <p:cNvPr id="65" name="Freeform 5"/>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0070C0"/>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3547" y="864839"/>
            <a:ext cx="698793" cy="1323439"/>
          </a:xfrm>
          <a:prstGeom prst="rect">
            <a:avLst/>
          </a:prstGeom>
          <a:noFill/>
        </p:spPr>
        <p:txBody>
          <a:bodyPr wrap="square" rtlCol="0">
            <a:spAutoFit/>
          </a:bodyPr>
          <a:lstStyle/>
          <a:p>
            <a:r>
              <a:rPr lang="en-US" altLang="zh-CN" sz="8000" dirty="0">
                <a:solidFill>
                  <a:srgbClr val="F8F8F8"/>
                </a:solidFill>
                <a:latin typeface="微软雅黑" panose="020B0503020204020204" pitchFamily="34" charset="-122"/>
                <a:ea typeface="微软雅黑" panose="020B0503020204020204" pitchFamily="34" charset="-122"/>
              </a:rPr>
              <a:t>4</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2051720" y="2491031"/>
            <a:ext cx="6293348" cy="584775"/>
          </a:xfrm>
          <a:prstGeom prst="rect">
            <a:avLst/>
          </a:prstGeom>
          <a:noFill/>
        </p:spPr>
        <p:txBody>
          <a:bodyPr wrap="square" rtlCol="0">
            <a:spAutoFit/>
          </a:bodyPr>
          <a:lstStyle/>
          <a:p>
            <a:r>
              <a:rPr lang="zh-CN" altLang="en-US" sz="3200" dirty="0">
                <a:solidFill>
                  <a:srgbClr val="2B2A30"/>
                </a:solidFill>
                <a:latin typeface="微软雅黑" panose="020B0503020204020204" pitchFamily="34" charset="-122"/>
                <a:ea typeface="微软雅黑" panose="020B0503020204020204" pitchFamily="34" charset="-122"/>
              </a:rPr>
              <a:t>建设工程档案的验收与移交</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3" y="139511"/>
            <a:ext cx="439157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一、建设工程档案的验收</a:t>
            </a:r>
          </a:p>
        </p:txBody>
      </p:sp>
      <p:sp>
        <p:nvSpPr>
          <p:cNvPr id="32" name="Oval 2"/>
          <p:cNvSpPr>
            <a:spLocks noChangeArrowheads="1"/>
          </p:cNvSpPr>
          <p:nvPr/>
        </p:nvSpPr>
        <p:spPr bwMode="auto">
          <a:xfrm>
            <a:off x="3451448" y="4408140"/>
            <a:ext cx="3352800" cy="323850"/>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800">
              <a:ea typeface="微软雅黑" panose="020B0503020204020204" pitchFamily="34" charset="-122"/>
            </a:endParaRPr>
          </a:p>
        </p:txBody>
      </p:sp>
      <p:sp>
        <p:nvSpPr>
          <p:cNvPr id="33" name="Freeform 4"/>
          <p:cNvSpPr>
            <a:spLocks noEditPoints="1"/>
          </p:cNvSpPr>
          <p:nvPr/>
        </p:nvSpPr>
        <p:spPr bwMode="auto">
          <a:xfrm>
            <a:off x="4052590" y="2178719"/>
            <a:ext cx="2311400" cy="2138363"/>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0070C0"/>
          </a:solidFill>
          <a:ln w="9525">
            <a:noFill/>
            <a:round/>
          </a:ln>
          <a:effectLst/>
          <a:scene3d>
            <a:camera prst="legacyObliqueBottomRight"/>
            <a:lightRig rig="legacyFlat3" dir="t"/>
          </a:scene3d>
          <a:sp3d extrusionH="227000" prstMaterial="legacyMatte">
            <a:bevelT w="13500" h="13500" prst="angle"/>
            <a:bevelB w="13500" h="13500" prst="angle"/>
            <a:extrusionClr>
              <a:schemeClr val="accent2">
                <a:lumMod val="50000"/>
              </a:schemeClr>
            </a:extrusionClr>
          </a:sp3d>
        </p:spPr>
        <p:txBody>
          <a:bodyPr>
            <a:flatTx/>
          </a:bodyPr>
          <a:lstStyle/>
          <a:p>
            <a:endParaRPr lang="zh-CN" altLang="en-US"/>
          </a:p>
        </p:txBody>
      </p:sp>
      <p:sp>
        <p:nvSpPr>
          <p:cNvPr id="34" name="Freeform 5"/>
          <p:cNvSpPr>
            <a:spLocks noEditPoints="1"/>
          </p:cNvSpPr>
          <p:nvPr/>
        </p:nvSpPr>
        <p:spPr bwMode="auto">
          <a:xfrm>
            <a:off x="3844852" y="1385763"/>
            <a:ext cx="1068388" cy="1003300"/>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35" name="Freeform 6"/>
          <p:cNvSpPr>
            <a:spLocks noEditPoints="1"/>
          </p:cNvSpPr>
          <p:nvPr/>
        </p:nvSpPr>
        <p:spPr bwMode="auto">
          <a:xfrm>
            <a:off x="6063952" y="1115094"/>
            <a:ext cx="1676400" cy="1544638"/>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37" name="Rectangle 8"/>
          <p:cNvSpPr>
            <a:spLocks noChangeArrowheads="1"/>
          </p:cNvSpPr>
          <p:nvPr/>
        </p:nvSpPr>
        <p:spPr bwMode="auto">
          <a:xfrm>
            <a:off x="1240611" y="3895895"/>
            <a:ext cx="3027739" cy="1077218"/>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auto">
              <a:spcBef>
                <a:spcPts val="0"/>
              </a:spcBef>
              <a:spcAft>
                <a:spcPts val="0"/>
              </a:spcAft>
              <a:defRPr/>
            </a:pPr>
            <a:r>
              <a:rPr lang="en-US" altLang="zh-CN" sz="1600" b="0" dirty="0">
                <a:solidFill>
                  <a:srgbClr val="0070C0"/>
                </a:solidFill>
                <a:latin typeface="+mn-ea"/>
                <a:ea typeface="+mn-ea"/>
              </a:rPr>
              <a:t>2</a:t>
            </a:r>
            <a:r>
              <a:rPr lang="zh-CN" altLang="en-US" sz="1600" b="0" dirty="0">
                <a:solidFill>
                  <a:srgbClr val="0070C0"/>
                </a:solidFill>
                <a:latin typeface="+mn-ea"/>
                <a:ea typeface="+mn-ea"/>
              </a:rPr>
              <a:t>、国家、省市重点工程项目或一些特大型、大型的工程项目的预验收和验收，必须有地方城建档案管理部门参加。</a:t>
            </a:r>
          </a:p>
        </p:txBody>
      </p:sp>
      <p:sp>
        <p:nvSpPr>
          <p:cNvPr id="39" name="Rectangle 10"/>
          <p:cNvSpPr>
            <a:spLocks noChangeArrowheads="1"/>
          </p:cNvSpPr>
          <p:nvPr/>
        </p:nvSpPr>
        <p:spPr bwMode="auto">
          <a:xfrm>
            <a:off x="334541" y="917968"/>
            <a:ext cx="3689904" cy="289310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b="0" dirty="0">
                <a:solidFill>
                  <a:srgbClr val="000000"/>
                </a:solidFill>
                <a:latin typeface="微软雅黑" panose="020B0503020204020204" pitchFamily="34" charset="-122"/>
                <a:ea typeface="微软雅黑" panose="020B0503020204020204" pitchFamily="34" charset="-122"/>
              </a:rPr>
              <a:t>1</a:t>
            </a:r>
            <a:r>
              <a:rPr lang="zh-CN" altLang="en-US" sz="1400" b="0" dirty="0">
                <a:solidFill>
                  <a:srgbClr val="000000"/>
                </a:solidFill>
                <a:latin typeface="微软雅黑" panose="020B0503020204020204" pitchFamily="34" charset="-122"/>
                <a:ea typeface="微软雅黑" panose="020B0503020204020204" pitchFamily="34" charset="-122"/>
              </a:rPr>
              <a:t>、城建档案管理部门在进行工程档案预验收时，应重点验收以下内容：</a:t>
            </a:r>
          </a:p>
          <a:p>
            <a:pPr eaLnBrk="1" hangingPunct="1"/>
            <a:r>
              <a:rPr lang="zh-CN" altLang="en-US" sz="1400" b="0" dirty="0">
                <a:solidFill>
                  <a:srgbClr val="000000"/>
                </a:solidFill>
                <a:latin typeface="微软雅黑" panose="020B0503020204020204" pitchFamily="34" charset="-122"/>
                <a:ea typeface="微软雅黑" panose="020B0503020204020204" pitchFamily="34" charset="-122"/>
              </a:rPr>
              <a:t>（</a:t>
            </a:r>
            <a:r>
              <a:rPr lang="en-US" altLang="zh-CN" sz="1400" b="0" dirty="0">
                <a:solidFill>
                  <a:srgbClr val="000000"/>
                </a:solidFill>
                <a:latin typeface="微软雅黑" panose="020B0503020204020204" pitchFamily="34" charset="-122"/>
                <a:ea typeface="微软雅黑" panose="020B0503020204020204" pitchFamily="34" charset="-122"/>
              </a:rPr>
              <a:t>1</a:t>
            </a:r>
            <a:r>
              <a:rPr lang="zh-CN" altLang="en-US" sz="1400" b="0" dirty="0">
                <a:solidFill>
                  <a:srgbClr val="000000"/>
                </a:solidFill>
                <a:latin typeface="微软雅黑" panose="020B0503020204020204" pitchFamily="34" charset="-122"/>
                <a:ea typeface="微软雅黑" panose="020B0503020204020204" pitchFamily="34" charset="-122"/>
              </a:rPr>
              <a:t>）工程档案分类齐全、系统完整；</a:t>
            </a:r>
          </a:p>
          <a:p>
            <a:pPr eaLnBrk="1" hangingPunct="1"/>
            <a:r>
              <a:rPr lang="zh-CN" altLang="en-US" sz="1400" b="0" dirty="0">
                <a:solidFill>
                  <a:srgbClr val="000000"/>
                </a:solidFill>
                <a:latin typeface="微软雅黑" panose="020B0503020204020204" pitchFamily="34" charset="-122"/>
                <a:ea typeface="微软雅黑" panose="020B0503020204020204" pitchFamily="34" charset="-122"/>
              </a:rPr>
              <a:t>（</a:t>
            </a:r>
            <a:r>
              <a:rPr lang="en-US" altLang="zh-CN" sz="1400" b="0" dirty="0">
                <a:solidFill>
                  <a:srgbClr val="000000"/>
                </a:solidFill>
                <a:latin typeface="微软雅黑" panose="020B0503020204020204" pitchFamily="34" charset="-122"/>
                <a:ea typeface="微软雅黑" panose="020B0503020204020204" pitchFamily="34" charset="-122"/>
              </a:rPr>
              <a:t>2</a:t>
            </a:r>
            <a:r>
              <a:rPr lang="zh-CN" altLang="en-US" sz="1400" b="0" dirty="0">
                <a:solidFill>
                  <a:srgbClr val="000000"/>
                </a:solidFill>
                <a:latin typeface="微软雅黑" panose="020B0503020204020204" pitchFamily="34" charset="-122"/>
                <a:ea typeface="微软雅黑" panose="020B0503020204020204" pitchFamily="34" charset="-122"/>
              </a:rPr>
              <a:t>）工程档案的内容真实、准确地反映工程建设活动和工程实际状况；</a:t>
            </a:r>
          </a:p>
          <a:p>
            <a:pPr eaLnBrk="1" hangingPunct="1"/>
            <a:r>
              <a:rPr lang="zh-CN" altLang="en-US" sz="1400" b="0" dirty="0">
                <a:solidFill>
                  <a:srgbClr val="000000"/>
                </a:solidFill>
                <a:latin typeface="微软雅黑" panose="020B0503020204020204" pitchFamily="34" charset="-122"/>
                <a:ea typeface="微软雅黑" panose="020B0503020204020204" pitchFamily="34" charset="-122"/>
              </a:rPr>
              <a:t>（</a:t>
            </a:r>
            <a:r>
              <a:rPr lang="en-US" altLang="zh-CN" sz="1400" b="0" dirty="0">
                <a:solidFill>
                  <a:srgbClr val="000000"/>
                </a:solidFill>
                <a:latin typeface="微软雅黑" panose="020B0503020204020204" pitchFamily="34" charset="-122"/>
                <a:ea typeface="微软雅黑" panose="020B0503020204020204" pitchFamily="34" charset="-122"/>
              </a:rPr>
              <a:t>3</a:t>
            </a:r>
            <a:r>
              <a:rPr lang="zh-CN" altLang="en-US" sz="1400" b="0" dirty="0">
                <a:solidFill>
                  <a:srgbClr val="000000"/>
                </a:solidFill>
                <a:latin typeface="微软雅黑" panose="020B0503020204020204" pitchFamily="34" charset="-122"/>
                <a:ea typeface="微软雅黑" panose="020B0503020204020204" pitchFamily="34" charset="-122"/>
              </a:rPr>
              <a:t>）工程档案已整理立卷，立卷符合现行</a:t>
            </a:r>
            <a:r>
              <a:rPr lang="en-US" altLang="zh-CN" sz="1400" b="0" dirty="0">
                <a:solidFill>
                  <a:srgbClr val="000000"/>
                </a:solidFill>
                <a:latin typeface="微软雅黑" panose="020B0503020204020204" pitchFamily="34" charset="-122"/>
                <a:ea typeface="微软雅黑" panose="020B0503020204020204" pitchFamily="34" charset="-122"/>
              </a:rPr>
              <a:t>(</a:t>
            </a:r>
            <a:r>
              <a:rPr lang="zh-CN" altLang="en-US" sz="1400" b="0" dirty="0">
                <a:solidFill>
                  <a:srgbClr val="000000"/>
                </a:solidFill>
                <a:latin typeface="微软雅黑" panose="020B0503020204020204" pitchFamily="34" charset="-122"/>
                <a:ea typeface="微软雅黑" panose="020B0503020204020204" pitchFamily="34" charset="-122"/>
              </a:rPr>
              <a:t>建设工程文件归档整理规范</a:t>
            </a:r>
            <a:r>
              <a:rPr lang="en-US" altLang="zh-CN" sz="1400" b="0" dirty="0">
                <a:solidFill>
                  <a:srgbClr val="000000"/>
                </a:solidFill>
                <a:latin typeface="微软雅黑" panose="020B0503020204020204" pitchFamily="34" charset="-122"/>
                <a:ea typeface="微软雅黑" panose="020B0503020204020204" pitchFamily="34" charset="-122"/>
              </a:rPr>
              <a:t>)</a:t>
            </a:r>
            <a:r>
              <a:rPr lang="zh-CN" altLang="en-US" sz="1400" b="0" dirty="0">
                <a:solidFill>
                  <a:srgbClr val="000000"/>
                </a:solidFill>
                <a:latin typeface="微软雅黑" panose="020B0503020204020204" pitchFamily="34" charset="-122"/>
                <a:ea typeface="微软雅黑" panose="020B0503020204020204" pitchFamily="34" charset="-122"/>
              </a:rPr>
              <a:t>的规定；</a:t>
            </a:r>
          </a:p>
          <a:p>
            <a:pPr eaLnBrk="1" hangingPunct="1"/>
            <a:r>
              <a:rPr lang="zh-CN" altLang="en-US" sz="1400" b="0" dirty="0">
                <a:solidFill>
                  <a:srgbClr val="000000"/>
                </a:solidFill>
                <a:latin typeface="微软雅黑" panose="020B0503020204020204" pitchFamily="34" charset="-122"/>
                <a:ea typeface="微软雅黑" panose="020B0503020204020204" pitchFamily="34" charset="-122"/>
              </a:rPr>
              <a:t>（</a:t>
            </a:r>
            <a:r>
              <a:rPr lang="en-US" altLang="zh-CN" sz="1400" b="0" dirty="0">
                <a:solidFill>
                  <a:srgbClr val="000000"/>
                </a:solidFill>
                <a:latin typeface="微软雅黑" panose="020B0503020204020204" pitchFamily="34" charset="-122"/>
                <a:ea typeface="微软雅黑" panose="020B0503020204020204" pitchFamily="34" charset="-122"/>
              </a:rPr>
              <a:t>4</a:t>
            </a:r>
            <a:r>
              <a:rPr lang="zh-CN" altLang="en-US" sz="1400" b="0" dirty="0">
                <a:solidFill>
                  <a:srgbClr val="000000"/>
                </a:solidFill>
                <a:latin typeface="微软雅黑" panose="020B0503020204020204" pitchFamily="34" charset="-122"/>
                <a:ea typeface="微软雅黑" panose="020B0503020204020204" pitchFamily="34" charset="-122"/>
              </a:rPr>
              <a:t>）竣工图绘制方法、图式及规格等符合专业技术要求，图面整洁，盖有竣工图章；</a:t>
            </a:r>
          </a:p>
          <a:p>
            <a:pPr eaLnBrk="1" hangingPunct="1"/>
            <a:r>
              <a:rPr lang="zh-CN" altLang="en-US" sz="1400" b="0" dirty="0">
                <a:solidFill>
                  <a:srgbClr val="000000"/>
                </a:solidFill>
                <a:latin typeface="微软雅黑" panose="020B0503020204020204" pitchFamily="34" charset="-122"/>
                <a:ea typeface="微软雅黑" panose="020B0503020204020204" pitchFamily="34" charset="-122"/>
              </a:rPr>
              <a:t>（</a:t>
            </a:r>
            <a:r>
              <a:rPr lang="en-US" altLang="zh-CN" sz="1400" b="0" dirty="0">
                <a:solidFill>
                  <a:srgbClr val="000000"/>
                </a:solidFill>
                <a:latin typeface="微软雅黑" panose="020B0503020204020204" pitchFamily="34" charset="-122"/>
                <a:ea typeface="微软雅黑" panose="020B0503020204020204" pitchFamily="34" charset="-122"/>
              </a:rPr>
              <a:t>5</a:t>
            </a:r>
            <a:r>
              <a:rPr lang="zh-CN" altLang="en-US" sz="1400" b="0" dirty="0">
                <a:solidFill>
                  <a:srgbClr val="000000"/>
                </a:solidFill>
                <a:latin typeface="微软雅黑" panose="020B0503020204020204" pitchFamily="34" charset="-122"/>
                <a:ea typeface="微软雅黑" panose="020B0503020204020204" pitchFamily="34" charset="-122"/>
              </a:rPr>
              <a:t>）文件的形成、来源符合实际，要求单位或个人签章的文件，其签章手续完备；</a:t>
            </a:r>
          </a:p>
          <a:p>
            <a:pPr eaLnBrk="1" hangingPunct="1"/>
            <a:r>
              <a:rPr lang="zh-CN" altLang="en-US" sz="1400" b="0" dirty="0">
                <a:solidFill>
                  <a:srgbClr val="000000"/>
                </a:solidFill>
                <a:latin typeface="微软雅黑" panose="020B0503020204020204" pitchFamily="34" charset="-122"/>
                <a:ea typeface="微软雅黑" panose="020B0503020204020204" pitchFamily="34" charset="-122"/>
              </a:rPr>
              <a:t>（</a:t>
            </a:r>
            <a:r>
              <a:rPr lang="en-US" altLang="zh-CN" sz="1400" b="0" dirty="0">
                <a:solidFill>
                  <a:srgbClr val="000000"/>
                </a:solidFill>
                <a:latin typeface="微软雅黑" panose="020B0503020204020204" pitchFamily="34" charset="-122"/>
                <a:ea typeface="微软雅黑" panose="020B0503020204020204" pitchFamily="34" charset="-122"/>
              </a:rPr>
              <a:t>6</a:t>
            </a:r>
            <a:r>
              <a:rPr lang="zh-CN" altLang="en-US" sz="1400" b="0" dirty="0">
                <a:solidFill>
                  <a:srgbClr val="000000"/>
                </a:solidFill>
                <a:latin typeface="微软雅黑" panose="020B0503020204020204" pitchFamily="34" charset="-122"/>
                <a:ea typeface="微软雅黑" panose="020B0503020204020204" pitchFamily="34" charset="-122"/>
              </a:rPr>
              <a:t>）文件材质、幅面、书写、绘图、用墨、托裱等符合要求。</a:t>
            </a:r>
          </a:p>
        </p:txBody>
      </p:sp>
      <p:sp>
        <p:nvSpPr>
          <p:cNvPr id="41" name="Rectangle 12"/>
          <p:cNvSpPr>
            <a:spLocks noChangeArrowheads="1"/>
          </p:cNvSpPr>
          <p:nvPr/>
        </p:nvSpPr>
        <p:spPr bwMode="auto">
          <a:xfrm>
            <a:off x="6427712" y="2933905"/>
            <a:ext cx="2481263" cy="1754326"/>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b="0" dirty="0">
                <a:solidFill>
                  <a:srgbClr val="000000"/>
                </a:solidFill>
                <a:latin typeface="微软雅黑" panose="020B0503020204020204" pitchFamily="34" charset="-122"/>
                <a:ea typeface="微软雅黑" panose="020B0503020204020204" pitchFamily="34" charset="-122"/>
              </a:rPr>
              <a:t>3</a:t>
            </a:r>
            <a:r>
              <a:rPr lang="zh-CN" altLang="en-US" b="0" dirty="0">
                <a:solidFill>
                  <a:srgbClr val="000000"/>
                </a:solidFill>
                <a:latin typeface="微软雅黑" panose="020B0503020204020204" pitchFamily="34" charset="-122"/>
                <a:ea typeface="微软雅黑" panose="020B0503020204020204" pitchFamily="34" charset="-122"/>
              </a:rPr>
              <a:t>、为确保工程档案的质量，各编制单位、地方城建档案管理部门、建设行政管理部门等要对工程档案进行严格检查、验收。</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2" y="139511"/>
            <a:ext cx="4411245"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二、建设工程档案的移交</a:t>
            </a:r>
          </a:p>
        </p:txBody>
      </p:sp>
      <p:sp>
        <p:nvSpPr>
          <p:cNvPr id="36" name="Freeform 14"/>
          <p:cNvSpPr/>
          <p:nvPr/>
        </p:nvSpPr>
        <p:spPr bwMode="auto">
          <a:xfrm rot="13500000">
            <a:off x="2702962" y="1831748"/>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accent2"/>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7" name="Freeform 6"/>
          <p:cNvSpPr/>
          <p:nvPr/>
        </p:nvSpPr>
        <p:spPr bwMode="auto">
          <a:xfrm>
            <a:off x="-27545" y="1656790"/>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accent2"/>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8" name="Freeform 13"/>
          <p:cNvSpPr/>
          <p:nvPr/>
        </p:nvSpPr>
        <p:spPr bwMode="auto">
          <a:xfrm>
            <a:off x="5479537" y="2733974"/>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0" name="Rectangle 26"/>
          <p:cNvSpPr/>
          <p:nvPr/>
        </p:nvSpPr>
        <p:spPr bwMode="auto">
          <a:xfrm>
            <a:off x="501500" y="2766163"/>
            <a:ext cx="1817401"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en-US" altLang="zh-CN"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1. </a:t>
            </a:r>
            <a:r>
              <a:rPr lang="zh-CN" altLang="en-US"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施工单位、监理单位等有关单位应在工程竣工验收前将工程档案按合同或协议规定的时间、套数移交给建设单位，办理移交手续。</a:t>
            </a:r>
          </a:p>
          <a:p>
            <a:pPr>
              <a:lnSpc>
                <a:spcPct val="114000"/>
              </a:lnSpc>
            </a:pPr>
            <a:endParaRPr lang="en-US" sz="14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42" name="Freeform 13"/>
          <p:cNvSpPr/>
          <p:nvPr/>
        </p:nvSpPr>
        <p:spPr bwMode="auto">
          <a:xfrm rot="5910658">
            <a:off x="6060917" y="1656852"/>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ln>
          <a:effectLst>
            <a:outerShdw algn="tl" rotWithShape="0">
              <a:schemeClr val="bg1"/>
            </a:outerShdw>
          </a:effec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4" name="Rectangle 26"/>
          <p:cNvSpPr/>
          <p:nvPr/>
        </p:nvSpPr>
        <p:spPr bwMode="auto">
          <a:xfrm>
            <a:off x="2169779" y="149391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14000"/>
              </a:lnSpc>
            </a:pPr>
            <a:r>
              <a:rPr lang="en-US" altLang="zh-CN" sz="12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2</a:t>
            </a:r>
            <a:r>
              <a:rPr lang="zh-CN" altLang="en-US" sz="12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、停建、缓建工程的工程档案，暂由建设单位保管。</a:t>
            </a:r>
            <a:endParaRPr lang="en-US" sz="12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0" name="Rectangle 26"/>
          <p:cNvSpPr/>
          <p:nvPr/>
        </p:nvSpPr>
        <p:spPr bwMode="auto">
          <a:xfrm>
            <a:off x="4516726" y="843558"/>
            <a:ext cx="1626910" cy="108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en-US" altLang="en-US"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4. </a:t>
            </a:r>
            <a:r>
              <a:rPr lang="zh-CN" altLang="en-US"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列入城建档案管理部门接收范围的工程，建设单位在工程竣工验收后</a:t>
            </a:r>
            <a:r>
              <a:rPr lang="en-US" altLang="en-US"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3</a:t>
            </a:r>
            <a:r>
              <a:rPr lang="zh-CN" altLang="en-US"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个月内向城建档案管理部门移交一套符合规定的工程档案。</a:t>
            </a:r>
            <a:endParaRPr lang="en-US" altLang="en-US" sz="12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3" name="Rectangle 26"/>
          <p:cNvSpPr/>
          <p:nvPr/>
        </p:nvSpPr>
        <p:spPr bwMode="auto">
          <a:xfrm>
            <a:off x="3990482" y="3925453"/>
            <a:ext cx="2914167"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en-US" altLang="zh-CN" sz="12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3</a:t>
            </a:r>
            <a:r>
              <a:rPr lang="zh-CN" altLang="en-US" sz="12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、对改建、扩建和维修工程，建设单位应当组织设计单位、监理单位、施工单位据实修改、补充和完善工程档案。对改变的部位，应当重新编写工程档案，并在工程竣工验收后</a:t>
            </a:r>
            <a:r>
              <a:rPr lang="en-US" altLang="zh-CN" sz="12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3</a:t>
            </a:r>
            <a:r>
              <a:rPr lang="zh-CN" altLang="en-US" sz="12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个月内向城建档案管理部门移交。 </a:t>
            </a:r>
            <a:endParaRPr lang="en-US" sz="12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6" name="Rectangle 26"/>
          <p:cNvSpPr/>
          <p:nvPr/>
        </p:nvSpPr>
        <p:spPr bwMode="auto">
          <a:xfrm>
            <a:off x="7243489" y="2785158"/>
            <a:ext cx="166626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14000"/>
              </a:lnSpc>
            </a:pPr>
            <a:r>
              <a:rPr lang="en-US" altLang="en-US"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5. </a:t>
            </a:r>
            <a:r>
              <a:rPr lang="zh-CN" altLang="en-US"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建设单位向城建档案管理部门移交工程档案时，应办理移交手续，填写移交目录，双方签字、盖章后交接。 </a:t>
            </a:r>
          </a:p>
          <a:p>
            <a:pPr>
              <a:lnSpc>
                <a:spcPct val="114000"/>
              </a:lnSpc>
            </a:pPr>
            <a:r>
              <a:rPr lang="en-US" altLang="en-US"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 </a:t>
            </a:r>
            <a:endParaRPr lang="zh-CN" altLang="en-US" sz="12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endParaRPr lang="en-US" sz="12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grpSp>
        <p:nvGrpSpPr>
          <p:cNvPr id="91" name="Group 15"/>
          <p:cNvGrpSpPr/>
          <p:nvPr/>
        </p:nvGrpSpPr>
        <p:grpSpPr>
          <a:xfrm>
            <a:off x="6590322" y="2831621"/>
            <a:ext cx="467298" cy="467298"/>
            <a:chOff x="6590322" y="2740893"/>
            <a:chExt cx="467298" cy="467298"/>
          </a:xfrm>
        </p:grpSpPr>
        <p:sp>
          <p:nvSpPr>
            <p:cNvPr id="92" name="Freeform 11"/>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accent2"/>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93"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94" name="Group 1"/>
          <p:cNvGrpSpPr/>
          <p:nvPr/>
        </p:nvGrpSpPr>
        <p:grpSpPr>
          <a:xfrm>
            <a:off x="1066082" y="1909396"/>
            <a:ext cx="465007" cy="467298"/>
            <a:chOff x="1066082" y="1818668"/>
            <a:chExt cx="465007" cy="467298"/>
          </a:xfrm>
        </p:grpSpPr>
        <p:sp>
          <p:nvSpPr>
            <p:cNvPr id="95" name="Freeform 7"/>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accent2"/>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96"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97" name="Group 2"/>
          <p:cNvGrpSpPr/>
          <p:nvPr/>
        </p:nvGrpSpPr>
        <p:grpSpPr>
          <a:xfrm>
            <a:off x="3635896" y="1915858"/>
            <a:ext cx="465007" cy="465007"/>
            <a:chOff x="3635896" y="1825130"/>
            <a:chExt cx="465007" cy="465007"/>
          </a:xfrm>
        </p:grpSpPr>
        <p:sp>
          <p:nvSpPr>
            <p:cNvPr id="98" name="Freeform 8"/>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accent2"/>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99"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100" name="Group 17"/>
          <p:cNvGrpSpPr/>
          <p:nvPr/>
        </p:nvGrpSpPr>
        <p:grpSpPr>
          <a:xfrm>
            <a:off x="6365383" y="1078302"/>
            <a:ext cx="467298" cy="465007"/>
            <a:chOff x="6365383" y="987574"/>
            <a:chExt cx="467298" cy="465007"/>
          </a:xfrm>
        </p:grpSpPr>
        <p:sp>
          <p:nvSpPr>
            <p:cNvPr id="101" name="Freeform 10"/>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accent2"/>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102"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103" name="Group 3"/>
          <p:cNvGrpSpPr/>
          <p:nvPr/>
        </p:nvGrpSpPr>
        <p:grpSpPr>
          <a:xfrm>
            <a:off x="4770914" y="3181649"/>
            <a:ext cx="465007" cy="469589"/>
            <a:chOff x="4770914" y="3090921"/>
            <a:chExt cx="465007" cy="469589"/>
          </a:xfrm>
        </p:grpSpPr>
        <p:sp>
          <p:nvSpPr>
            <p:cNvPr id="104" name="Freeform 9"/>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accent2"/>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105"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106" name="Group 18"/>
          <p:cNvGrpSpPr/>
          <p:nvPr/>
        </p:nvGrpSpPr>
        <p:grpSpPr>
          <a:xfrm>
            <a:off x="7596336" y="1429260"/>
            <a:ext cx="467298" cy="467298"/>
            <a:chOff x="7850778" y="1338532"/>
            <a:chExt cx="467298" cy="467298"/>
          </a:xfrm>
        </p:grpSpPr>
        <p:sp>
          <p:nvSpPr>
            <p:cNvPr id="107" name="Freeform 12"/>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accent2"/>
            </a:solidFill>
            <a:ln w="0">
              <a:noFill/>
              <a:prstDash val="solid"/>
              <a:round/>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108"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0"/>
            <a:ext cx="9144004" cy="5143500"/>
          </a:xfrm>
          <a:prstGeom prst="rect">
            <a:avLst/>
          </a:prstGeom>
        </p:spPr>
      </p:pic>
      <p:grpSp>
        <p:nvGrpSpPr>
          <p:cNvPr id="64" name="组合 63"/>
          <p:cNvGrpSpPr/>
          <p:nvPr/>
        </p:nvGrpSpPr>
        <p:grpSpPr>
          <a:xfrm>
            <a:off x="1172096" y="901155"/>
            <a:ext cx="7072312" cy="3482975"/>
            <a:chOff x="1358950" y="1173758"/>
            <a:chExt cx="7072312" cy="3482975"/>
          </a:xfrm>
        </p:grpSpPr>
        <p:sp>
          <p:nvSpPr>
            <p:cNvPr id="65" name="Freeform 5"/>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0070C0"/>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3547" y="864839"/>
            <a:ext cx="698793" cy="1323439"/>
          </a:xfrm>
          <a:prstGeom prst="rect">
            <a:avLst/>
          </a:prstGeom>
          <a:noFill/>
        </p:spPr>
        <p:txBody>
          <a:bodyPr wrap="square" rtlCol="0">
            <a:spAutoFit/>
          </a:bodyPr>
          <a:lstStyle/>
          <a:p>
            <a:r>
              <a:rPr lang="en-US" altLang="zh-CN" sz="8000" dirty="0">
                <a:solidFill>
                  <a:srgbClr val="F8F8F8"/>
                </a:solidFill>
                <a:latin typeface="微软雅黑" panose="020B0503020204020204" pitchFamily="34" charset="-122"/>
                <a:ea typeface="微软雅黑" panose="020B0503020204020204" pitchFamily="34" charset="-122"/>
              </a:rPr>
              <a:t>5</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23158" y="2368740"/>
            <a:ext cx="6293348" cy="646331"/>
          </a:xfrm>
          <a:prstGeom prst="rect">
            <a:avLst/>
          </a:prstGeom>
          <a:noFill/>
        </p:spPr>
        <p:txBody>
          <a:bodyPr wrap="square" rtlCol="0">
            <a:spAutoFit/>
          </a:bodyPr>
          <a:lstStyle/>
          <a:p>
            <a:r>
              <a:rPr lang="zh-CN" altLang="en-US" sz="3600" dirty="0">
                <a:solidFill>
                  <a:srgbClr val="2B2A30"/>
                </a:solidFill>
                <a:latin typeface="微软雅黑" panose="020B0503020204020204" pitchFamily="34" charset="-122"/>
                <a:ea typeface="微软雅黑" panose="020B0503020204020204" pitchFamily="34" charset="-122"/>
              </a:rPr>
              <a:t>竣工图的编制</a:t>
            </a:r>
            <a:endParaRPr lang="zh-CN" altLang="en-US" sz="36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 Box 55"/>
          <p:cNvSpPr txBox="1">
            <a:spLocks noChangeArrowheads="1"/>
          </p:cNvSpPr>
          <p:nvPr/>
        </p:nvSpPr>
        <p:spPr bwMode="auto">
          <a:xfrm>
            <a:off x="952842" y="139511"/>
            <a:ext cx="563538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一、竣工图编制的基本原则和依据</a:t>
            </a:r>
          </a:p>
        </p:txBody>
      </p:sp>
      <p:sp>
        <p:nvSpPr>
          <p:cNvPr id="19" name="椭圆 12"/>
          <p:cNvSpPr>
            <a:spLocks noChangeArrowheads="1"/>
          </p:cNvSpPr>
          <p:nvPr/>
        </p:nvSpPr>
        <p:spPr bwMode="auto">
          <a:xfrm>
            <a:off x="363008" y="1135998"/>
            <a:ext cx="2875912" cy="2875912"/>
          </a:xfrm>
          <a:prstGeom prst="ellipse">
            <a:avLst/>
          </a:prstGeom>
          <a:noFill/>
          <a:ln w="9525" cmpd="sng">
            <a:solidFill>
              <a:srgbClr val="0070C0"/>
            </a:solidFill>
            <a:prstDash val="dash"/>
            <a:round/>
          </a:ln>
          <a:extLst>
            <a:ext uri="{909E8E84-426E-40DD-AFC4-6F175D3DCCD1}">
              <a14:hiddenFill xmlns:a14="http://schemas.microsoft.com/office/drawing/2010/main">
                <a:solidFill>
                  <a:srgbClr val="FFFFFF"/>
                </a:solidFill>
              </a14:hiddenFill>
            </a:ext>
          </a:extLst>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 name="Oval 13"/>
          <p:cNvSpPr>
            <a:spLocks noChangeArrowheads="1"/>
          </p:cNvSpPr>
          <p:nvPr/>
        </p:nvSpPr>
        <p:spPr bwMode="auto">
          <a:xfrm>
            <a:off x="611560" y="1367035"/>
            <a:ext cx="2415604" cy="2415606"/>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 name="Oval 14"/>
          <p:cNvSpPr>
            <a:spLocks noChangeArrowheads="1"/>
          </p:cNvSpPr>
          <p:nvPr/>
        </p:nvSpPr>
        <p:spPr bwMode="auto">
          <a:xfrm>
            <a:off x="825193" y="1580670"/>
            <a:ext cx="1988339" cy="1988337"/>
          </a:xfrm>
          <a:prstGeom prst="ellipse">
            <a:avLst/>
          </a:prstGeom>
          <a:solidFill>
            <a:srgbClr val="0F319D"/>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 name="TextBox 93"/>
          <p:cNvSpPr txBox="1">
            <a:spLocks noChangeArrowheads="1"/>
          </p:cNvSpPr>
          <p:nvPr/>
        </p:nvSpPr>
        <p:spPr bwMode="auto">
          <a:xfrm>
            <a:off x="1125606" y="2113177"/>
            <a:ext cx="1318876" cy="923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dirty="0">
                <a:solidFill>
                  <a:srgbClr val="F8F8F8"/>
                </a:solidFill>
                <a:latin typeface="微软雅黑" panose="020B0503020204020204" pitchFamily="34" charset="-122"/>
                <a:ea typeface="微软雅黑" panose="020B0503020204020204" pitchFamily="34" charset="-122"/>
              </a:rPr>
              <a:t>1</a:t>
            </a:r>
            <a:r>
              <a:rPr lang="zh-CN" altLang="en-US" dirty="0">
                <a:solidFill>
                  <a:srgbClr val="F8F8F8"/>
                </a:solidFill>
                <a:latin typeface="微软雅黑" panose="020B0503020204020204" pitchFamily="34" charset="-122"/>
                <a:ea typeface="微软雅黑" panose="020B0503020204020204" pitchFamily="34" charset="-122"/>
              </a:rPr>
              <a:t>、 编制竣工图的基本原则：</a:t>
            </a:r>
          </a:p>
        </p:txBody>
      </p:sp>
      <p:sp>
        <p:nvSpPr>
          <p:cNvPr id="29" name="TextBox 28"/>
          <p:cNvSpPr txBox="1"/>
          <p:nvPr/>
        </p:nvSpPr>
        <p:spPr>
          <a:xfrm>
            <a:off x="4192095" y="699542"/>
            <a:ext cx="3170031" cy="784830"/>
          </a:xfrm>
          <a:prstGeom prst="rect">
            <a:avLst/>
          </a:prstGeom>
          <a:noFill/>
        </p:spPr>
        <p:txBody>
          <a:bodyPr wrap="square" rtlCol="0">
            <a:spAutoFit/>
          </a:bodyPr>
          <a:lstStyle/>
          <a:p>
            <a:r>
              <a:rPr lang="en-US" altLang="zh-CN" sz="1200" b="1" dirty="0" smtClean="0">
                <a:solidFill>
                  <a:schemeClr val="accent2"/>
                </a:solidFill>
                <a:latin typeface="微软雅黑" panose="020B0503020204020204" pitchFamily="34" charset="-122"/>
                <a:ea typeface="微软雅黑" panose="020B0503020204020204" pitchFamily="34" charset="-122"/>
              </a:rPr>
              <a:t>01</a:t>
            </a:r>
          </a:p>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凡在施工中，完全按原设计施工，无任何变动的，则有施工单位在原设计图上加盖“竣工图”标志章，即作为竣工图。</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4659366" y="1491630"/>
            <a:ext cx="4158229" cy="954107"/>
          </a:xfrm>
          <a:prstGeom prst="rect">
            <a:avLst/>
          </a:prstGeom>
          <a:noFill/>
        </p:spPr>
        <p:txBody>
          <a:bodyPr wrap="square" rtlCol="0">
            <a:spAutoFit/>
          </a:bodyPr>
          <a:lstStyle/>
          <a:p>
            <a:r>
              <a:rPr lang="en-US" altLang="zh-CN" sz="1200" b="1" dirty="0" smtClean="0">
                <a:solidFill>
                  <a:schemeClr val="accent1"/>
                </a:solidFill>
                <a:latin typeface="微软雅黑" panose="020B0503020204020204" pitchFamily="34" charset="-122"/>
                <a:ea typeface="微软雅黑" panose="020B0503020204020204" pitchFamily="34" charset="-122"/>
              </a:rPr>
              <a:t>02</a:t>
            </a:r>
          </a:p>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凡在施工中，虽有一般性设计变更，但能将原施工图加以修改补充作为竣工图的，可不重新绘制，由施工单位负责在原施工图（必须是新图）上注明修改的部分，并附以设计变更通知单和施工说明，然后加盖“竣工图”标志章作为竣工图。</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4636414" y="2499742"/>
            <a:ext cx="4399479" cy="954107"/>
          </a:xfrm>
          <a:prstGeom prst="rect">
            <a:avLst/>
          </a:prstGeom>
          <a:noFill/>
        </p:spPr>
        <p:txBody>
          <a:bodyPr wrap="square" rtlCol="0">
            <a:spAutoFit/>
          </a:bodyPr>
          <a:lstStyle/>
          <a:p>
            <a:r>
              <a:rPr lang="en-US" altLang="zh-CN" sz="1200" b="1" dirty="0" smtClean="0">
                <a:solidFill>
                  <a:srgbClr val="E95332"/>
                </a:solidFill>
                <a:latin typeface="微软雅黑" panose="020B0503020204020204" pitchFamily="34" charset="-122"/>
                <a:ea typeface="微软雅黑" panose="020B0503020204020204" pitchFamily="34" charset="-122"/>
              </a:rPr>
              <a:t>03</a:t>
            </a:r>
            <a:endParaRPr lang="en-US" altLang="zh-CN" sz="1200" b="1" dirty="0">
              <a:solidFill>
                <a:srgbClr val="E95332"/>
              </a:solidFill>
              <a:latin typeface="微软雅黑" panose="020B0503020204020204" pitchFamily="34" charset="-122"/>
              <a:ea typeface="微软雅黑" panose="020B0503020204020204" pitchFamily="34" charset="-122"/>
            </a:endParaRPr>
          </a:p>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凡结构形式改变、工艺改变、平面布置改变、项目改变以及有其他重大改变，或者图面变更面积超过</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35%</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的，不宜再在原施工图上修改、补充，应重新绘制改变后的竣工图。特别是基础、结构、管线等隐蔽工程部位的变更应重新绘制竣工图。</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3271689" y="831392"/>
            <a:ext cx="599448" cy="599448"/>
            <a:chOff x="4499992" y="267494"/>
            <a:chExt cx="599448" cy="599448"/>
          </a:xfrm>
        </p:grpSpPr>
        <p:grpSp>
          <p:nvGrpSpPr>
            <p:cNvPr id="35" name="组合 34"/>
            <p:cNvGrpSpPr/>
            <p:nvPr/>
          </p:nvGrpSpPr>
          <p:grpSpPr>
            <a:xfrm>
              <a:off x="4499992" y="267494"/>
              <a:ext cx="599448" cy="599448"/>
              <a:chOff x="4131160" y="713581"/>
              <a:chExt cx="881684" cy="881684"/>
            </a:xfrm>
          </p:grpSpPr>
          <p:sp>
            <p:nvSpPr>
              <p:cNvPr id="37" name="椭圆 3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38" name="椭圆 37"/>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36"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endParaRPr lang="en-US"/>
            </a:p>
          </p:txBody>
        </p:sp>
      </p:grpSp>
      <p:grpSp>
        <p:nvGrpSpPr>
          <p:cNvPr id="39" name="组合 38"/>
          <p:cNvGrpSpPr/>
          <p:nvPr/>
        </p:nvGrpSpPr>
        <p:grpSpPr>
          <a:xfrm>
            <a:off x="3709477" y="1776531"/>
            <a:ext cx="599448" cy="599448"/>
            <a:chOff x="5418452" y="307702"/>
            <a:chExt cx="599448" cy="599448"/>
          </a:xfrm>
        </p:grpSpPr>
        <p:grpSp>
          <p:nvGrpSpPr>
            <p:cNvPr id="40" name="组合 39"/>
            <p:cNvGrpSpPr/>
            <p:nvPr/>
          </p:nvGrpSpPr>
          <p:grpSpPr>
            <a:xfrm>
              <a:off x="5418452" y="307702"/>
              <a:ext cx="599448" cy="599448"/>
              <a:chOff x="4131160" y="713581"/>
              <a:chExt cx="881684" cy="881684"/>
            </a:xfrm>
          </p:grpSpPr>
          <p:sp>
            <p:nvSpPr>
              <p:cNvPr id="42" name="椭圆 41"/>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3" name="椭圆 42"/>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41"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p>
          </p:txBody>
        </p:sp>
      </p:grpSp>
      <p:grpSp>
        <p:nvGrpSpPr>
          <p:cNvPr id="44" name="组合 43"/>
          <p:cNvGrpSpPr/>
          <p:nvPr/>
        </p:nvGrpSpPr>
        <p:grpSpPr>
          <a:xfrm>
            <a:off x="3834511" y="2680532"/>
            <a:ext cx="599448" cy="599448"/>
            <a:chOff x="6516216" y="334289"/>
            <a:chExt cx="599448" cy="599448"/>
          </a:xfrm>
        </p:grpSpPr>
        <p:grpSp>
          <p:nvGrpSpPr>
            <p:cNvPr id="45" name="组合 44"/>
            <p:cNvGrpSpPr/>
            <p:nvPr/>
          </p:nvGrpSpPr>
          <p:grpSpPr>
            <a:xfrm>
              <a:off x="6516216" y="334289"/>
              <a:ext cx="599448" cy="599448"/>
              <a:chOff x="4131160" y="713581"/>
              <a:chExt cx="881684" cy="881684"/>
            </a:xfrm>
          </p:grpSpPr>
          <p:sp>
            <p:nvSpPr>
              <p:cNvPr id="47" name="椭圆 4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8" name="椭圆 47"/>
              <p:cNvSpPr/>
              <p:nvPr/>
            </p:nvSpPr>
            <p:spPr>
              <a:xfrm>
                <a:off x="4237176" y="819597"/>
                <a:ext cx="669652" cy="669652"/>
              </a:xfrm>
              <a:prstGeom prst="ellipse">
                <a:avLst/>
              </a:prstGeom>
              <a:solidFill>
                <a:schemeClr val="bg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46"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lstStyle/>
            <a:p>
              <a:endParaRPr lang="en-US"/>
            </a:p>
          </p:txBody>
        </p:sp>
      </p:grpSp>
      <p:grpSp>
        <p:nvGrpSpPr>
          <p:cNvPr id="49" name="组合 48"/>
          <p:cNvGrpSpPr/>
          <p:nvPr/>
        </p:nvGrpSpPr>
        <p:grpSpPr>
          <a:xfrm>
            <a:off x="3402565" y="3429053"/>
            <a:ext cx="599448" cy="599448"/>
            <a:chOff x="4499992" y="267494"/>
            <a:chExt cx="599448" cy="599448"/>
          </a:xfrm>
        </p:grpSpPr>
        <p:grpSp>
          <p:nvGrpSpPr>
            <p:cNvPr id="50" name="组合 49"/>
            <p:cNvGrpSpPr/>
            <p:nvPr/>
          </p:nvGrpSpPr>
          <p:grpSpPr>
            <a:xfrm>
              <a:off x="4499992" y="267494"/>
              <a:ext cx="599448" cy="599448"/>
              <a:chOff x="4131160" y="713581"/>
              <a:chExt cx="881684" cy="881684"/>
            </a:xfrm>
          </p:grpSpPr>
          <p:sp>
            <p:nvSpPr>
              <p:cNvPr id="52" name="椭圆 51"/>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53" name="椭圆 52"/>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51"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endParaRPr lang="en-US"/>
            </a:p>
          </p:txBody>
        </p:sp>
      </p:grpSp>
      <p:grpSp>
        <p:nvGrpSpPr>
          <p:cNvPr id="54" name="组合 53"/>
          <p:cNvGrpSpPr/>
          <p:nvPr/>
        </p:nvGrpSpPr>
        <p:grpSpPr>
          <a:xfrm>
            <a:off x="2771800" y="4132542"/>
            <a:ext cx="599448" cy="599448"/>
            <a:chOff x="5418452" y="307702"/>
            <a:chExt cx="599448" cy="599448"/>
          </a:xfrm>
        </p:grpSpPr>
        <p:grpSp>
          <p:nvGrpSpPr>
            <p:cNvPr id="55" name="组合 54"/>
            <p:cNvGrpSpPr/>
            <p:nvPr/>
          </p:nvGrpSpPr>
          <p:grpSpPr>
            <a:xfrm>
              <a:off x="5418452" y="307702"/>
              <a:ext cx="599448" cy="599448"/>
              <a:chOff x="4131160" y="713581"/>
              <a:chExt cx="881684" cy="881684"/>
            </a:xfrm>
          </p:grpSpPr>
          <p:sp>
            <p:nvSpPr>
              <p:cNvPr id="57" name="椭圆 5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58" name="椭圆 57"/>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56"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p>
          </p:txBody>
        </p:sp>
      </p:grpSp>
      <p:sp>
        <p:nvSpPr>
          <p:cNvPr id="59" name="TextBox 28"/>
          <p:cNvSpPr txBox="1"/>
          <p:nvPr/>
        </p:nvSpPr>
        <p:spPr>
          <a:xfrm>
            <a:off x="4217047" y="3435846"/>
            <a:ext cx="4266769" cy="615553"/>
          </a:xfrm>
          <a:prstGeom prst="rect">
            <a:avLst/>
          </a:prstGeom>
          <a:noFill/>
        </p:spPr>
        <p:txBody>
          <a:bodyPr wrap="square" rtlCol="0">
            <a:spAutoFit/>
          </a:bodyPr>
          <a:lstStyle/>
          <a:p>
            <a:r>
              <a:rPr lang="en-US" altLang="zh-CN" sz="1200" b="1" dirty="0" smtClean="0">
                <a:solidFill>
                  <a:schemeClr val="accent2"/>
                </a:solidFill>
                <a:latin typeface="微软雅黑" panose="020B0503020204020204" pitchFamily="34" charset="-122"/>
                <a:ea typeface="微软雅黑" panose="020B0503020204020204" pitchFamily="34" charset="-122"/>
              </a:rPr>
              <a:t>04</a:t>
            </a:r>
          </a:p>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施工图被取消，包括设计变更取消或现场未施工的，不需要编制竣工图。但应在原图纸目录中注明“取消”，并将原图作废。</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0" name="TextBox 29"/>
          <p:cNvSpPr txBox="1"/>
          <p:nvPr/>
        </p:nvSpPr>
        <p:spPr>
          <a:xfrm>
            <a:off x="3651255" y="4155926"/>
            <a:ext cx="4688545" cy="784830"/>
          </a:xfrm>
          <a:prstGeom prst="rect">
            <a:avLst/>
          </a:prstGeom>
          <a:noFill/>
        </p:spPr>
        <p:txBody>
          <a:bodyPr wrap="square" rtlCol="0">
            <a:spAutoFit/>
          </a:bodyPr>
          <a:lstStyle/>
          <a:p>
            <a:r>
              <a:rPr lang="en-US" altLang="zh-CN" sz="1200" b="1" dirty="0" smtClean="0">
                <a:solidFill>
                  <a:schemeClr val="accent1"/>
                </a:solidFill>
                <a:latin typeface="微软雅黑" panose="020B0503020204020204" pitchFamily="34" charset="-122"/>
                <a:ea typeface="微软雅黑" panose="020B0503020204020204" pitchFamily="34" charset="-122"/>
              </a:rPr>
              <a:t>05</a:t>
            </a:r>
          </a:p>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由于特殊原因，新的施工内容在没有正式施工图的情况下进行施工的（这种情况一般是不允许的），应按实际施工最终状况，由施工单位绘制竣工图，经设计单位签署意见并补充修改依据后方可作为竣工图。 </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0"/>
            <a:ext cx="9144004" cy="5143500"/>
          </a:xfrm>
          <a:prstGeom prst="rect">
            <a:avLst/>
          </a:prstGeom>
        </p:spPr>
      </p:pic>
      <p:grpSp>
        <p:nvGrpSpPr>
          <p:cNvPr id="64" name="组合 63"/>
          <p:cNvGrpSpPr/>
          <p:nvPr/>
        </p:nvGrpSpPr>
        <p:grpSpPr>
          <a:xfrm>
            <a:off x="1172096" y="901155"/>
            <a:ext cx="7072312" cy="3482975"/>
            <a:chOff x="1358950" y="1173758"/>
            <a:chExt cx="7072312" cy="3482975"/>
          </a:xfrm>
        </p:grpSpPr>
        <p:sp>
          <p:nvSpPr>
            <p:cNvPr id="65" name="Freeform 5"/>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0070C0"/>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3547" y="864839"/>
            <a:ext cx="698793" cy="1323439"/>
          </a:xfrm>
          <a:prstGeom prst="rect">
            <a:avLst/>
          </a:prstGeom>
          <a:noFill/>
        </p:spPr>
        <p:txBody>
          <a:bodyPr wrap="square" rtlCol="0">
            <a:spAutoFit/>
          </a:bodyPr>
          <a:lstStyle/>
          <a:p>
            <a:r>
              <a:rPr lang="en-US" altLang="zh-CN" sz="8000" b="1" dirty="0">
                <a:solidFill>
                  <a:srgbClr val="F8F8F8"/>
                </a:solidFill>
                <a:latin typeface="微软雅黑" panose="020B0503020204020204" pitchFamily="34" charset="-122"/>
                <a:ea typeface="微软雅黑" panose="020B0503020204020204" pitchFamily="34" charset="-122"/>
              </a:rPr>
              <a:t>1</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2382340" y="2443102"/>
            <a:ext cx="4893171" cy="646331"/>
          </a:xfrm>
          <a:prstGeom prst="rect">
            <a:avLst/>
          </a:prstGeom>
          <a:noFill/>
        </p:spPr>
        <p:txBody>
          <a:bodyPr wrap="square" rtlCol="0">
            <a:spAutoFit/>
          </a:bodyPr>
          <a:lstStyle/>
          <a:p>
            <a:r>
              <a:rPr lang="zh-CN" altLang="en-US" sz="3600" dirty="0" smtClean="0">
                <a:solidFill>
                  <a:srgbClr val="2B2A30"/>
                </a:solidFill>
                <a:latin typeface="微软雅黑" panose="020B0503020204020204" pitchFamily="34" charset="-122"/>
                <a:ea typeface="微软雅黑" panose="020B0503020204020204" pitchFamily="34" charset="-122"/>
              </a:rPr>
              <a:t>建设</a:t>
            </a:r>
            <a:r>
              <a:rPr lang="zh-CN" altLang="en-US" sz="3600" dirty="0">
                <a:solidFill>
                  <a:srgbClr val="2B2A30"/>
                </a:solidFill>
                <a:latin typeface="微软雅黑" panose="020B0503020204020204" pitchFamily="34" charset="-122"/>
                <a:ea typeface="微软雅黑" panose="020B0503020204020204" pitchFamily="34" charset="-122"/>
              </a:rPr>
              <a:t>工程档案基本概念</a:t>
            </a:r>
            <a:endParaRPr lang="zh-CN" altLang="en-US" sz="36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 Box 55"/>
          <p:cNvSpPr txBox="1">
            <a:spLocks noChangeArrowheads="1"/>
          </p:cNvSpPr>
          <p:nvPr/>
        </p:nvSpPr>
        <p:spPr bwMode="auto">
          <a:xfrm>
            <a:off x="952842" y="139511"/>
            <a:ext cx="563538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一、竣工图编制的基本原则和依据</a:t>
            </a:r>
          </a:p>
        </p:txBody>
      </p:sp>
      <p:sp>
        <p:nvSpPr>
          <p:cNvPr id="19" name="椭圆 12"/>
          <p:cNvSpPr>
            <a:spLocks noChangeArrowheads="1"/>
          </p:cNvSpPr>
          <p:nvPr/>
        </p:nvSpPr>
        <p:spPr bwMode="auto">
          <a:xfrm>
            <a:off x="363008" y="1135998"/>
            <a:ext cx="2875912" cy="2875912"/>
          </a:xfrm>
          <a:prstGeom prst="ellipse">
            <a:avLst/>
          </a:prstGeom>
          <a:noFill/>
          <a:ln w="9525" cmpd="sng">
            <a:solidFill>
              <a:srgbClr val="0070C0"/>
            </a:solidFill>
            <a:prstDash val="dash"/>
            <a:round/>
          </a:ln>
          <a:extLst>
            <a:ext uri="{909E8E84-426E-40DD-AFC4-6F175D3DCCD1}">
              <a14:hiddenFill xmlns:a14="http://schemas.microsoft.com/office/drawing/2010/main">
                <a:solidFill>
                  <a:srgbClr val="FFFFFF"/>
                </a:solidFill>
              </a14:hiddenFill>
            </a:ext>
          </a:extLst>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 name="Oval 13"/>
          <p:cNvSpPr>
            <a:spLocks noChangeArrowheads="1"/>
          </p:cNvSpPr>
          <p:nvPr/>
        </p:nvSpPr>
        <p:spPr bwMode="auto">
          <a:xfrm>
            <a:off x="611560" y="1367035"/>
            <a:ext cx="2415604" cy="2415606"/>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 name="Oval 14"/>
          <p:cNvSpPr>
            <a:spLocks noChangeArrowheads="1"/>
          </p:cNvSpPr>
          <p:nvPr/>
        </p:nvSpPr>
        <p:spPr bwMode="auto">
          <a:xfrm>
            <a:off x="825193" y="1580670"/>
            <a:ext cx="1988339" cy="1988337"/>
          </a:xfrm>
          <a:prstGeom prst="ellipse">
            <a:avLst/>
          </a:prstGeom>
          <a:solidFill>
            <a:srgbClr val="0F319D"/>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 name="TextBox 93"/>
          <p:cNvSpPr txBox="1">
            <a:spLocks noChangeArrowheads="1"/>
          </p:cNvSpPr>
          <p:nvPr/>
        </p:nvSpPr>
        <p:spPr bwMode="auto">
          <a:xfrm>
            <a:off x="1125606" y="2113177"/>
            <a:ext cx="1318876" cy="923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dirty="0">
                <a:solidFill>
                  <a:srgbClr val="F8F8F8"/>
                </a:solidFill>
                <a:latin typeface="微软雅黑" panose="020B0503020204020204" pitchFamily="34" charset="-122"/>
                <a:ea typeface="微软雅黑" panose="020B0503020204020204" pitchFamily="34" charset="-122"/>
              </a:rPr>
              <a:t>2</a:t>
            </a:r>
            <a:r>
              <a:rPr lang="zh-CN" altLang="en-US" dirty="0">
                <a:solidFill>
                  <a:srgbClr val="F8F8F8"/>
                </a:solidFill>
                <a:latin typeface="微软雅黑" panose="020B0503020204020204" pitchFamily="34" charset="-122"/>
                <a:ea typeface="微软雅黑" panose="020B0503020204020204" pitchFamily="34" charset="-122"/>
              </a:rPr>
              <a:t>、编制竣工图的依据</a:t>
            </a:r>
          </a:p>
        </p:txBody>
      </p:sp>
      <p:sp>
        <p:nvSpPr>
          <p:cNvPr id="29" name="TextBox 28"/>
          <p:cNvSpPr txBox="1"/>
          <p:nvPr/>
        </p:nvSpPr>
        <p:spPr>
          <a:xfrm>
            <a:off x="3327577" y="915566"/>
            <a:ext cx="5654182" cy="364715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）设计施工图</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建设单位提供的作为工程施工的全部施工图，包括所附的文字说明，以及有关的通用图集、标准图集或施工图册。</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）施工图纸会审记录或交底记录。</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）设计变更通知单，即设计单位提出的变更图纸和变更通知单。</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4</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）技术联系核定单，即在施工过程中由建设单位和施工单位提出的设计修改，增减项目内容的技术核定文件。</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）隐蔽工程验收记录，以及材料代换等签证记录。</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）质量事故报告及处理记录，即施工单位向上级和建设单位反映工程质量事故情况报告，鉴定处理意见，措施和验证书。</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7</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）建</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构</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筑物定位测量资料，施工检查测量及竣工测量资料。</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2" y="139511"/>
            <a:ext cx="4843293"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二、编制竣工图的时间、套数</a:t>
            </a:r>
          </a:p>
        </p:txBody>
      </p:sp>
      <p:grpSp>
        <p:nvGrpSpPr>
          <p:cNvPr id="12" name="组合 11"/>
          <p:cNvGrpSpPr/>
          <p:nvPr/>
        </p:nvGrpSpPr>
        <p:grpSpPr bwMode="auto">
          <a:xfrm>
            <a:off x="4697289" y="1347614"/>
            <a:ext cx="3351013" cy="846533"/>
            <a:chOff x="5233607" y="1431798"/>
            <a:chExt cx="4468017" cy="1128713"/>
          </a:xfrm>
        </p:grpSpPr>
        <p:sp>
          <p:nvSpPr>
            <p:cNvPr id="13" name="圆角矩形 12"/>
            <p:cNvSpPr/>
            <p:nvPr/>
          </p:nvSpPr>
          <p:spPr>
            <a:xfrm>
              <a:off x="5233607" y="1431798"/>
              <a:ext cx="4406900" cy="1128713"/>
            </a:xfrm>
            <a:prstGeom prst="roundRect">
              <a:avLst/>
            </a:prstGeom>
            <a:solidFill>
              <a:srgbClr val="00AEF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prstClr val="white"/>
                </a:solidFill>
              </a:endParaRPr>
            </a:p>
          </p:txBody>
        </p:sp>
        <p:sp>
          <p:nvSpPr>
            <p:cNvPr id="14" name="矩形 35"/>
            <p:cNvSpPr>
              <a:spLocks noChangeArrowheads="1"/>
            </p:cNvSpPr>
            <p:nvPr/>
          </p:nvSpPr>
          <p:spPr bwMode="auto">
            <a:xfrm>
              <a:off x="5611067" y="1626821"/>
              <a:ext cx="4090557" cy="73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000" dirty="0">
                  <a:solidFill>
                    <a:srgbClr val="FFFFFF"/>
                  </a:solidFill>
                  <a:latin typeface="微软雅黑" panose="020B0503020204020204" pitchFamily="34" charset="-122"/>
                  <a:ea typeface="微软雅黑" panose="020B0503020204020204" pitchFamily="34" charset="-122"/>
                </a:rPr>
                <a:t>（</a:t>
              </a:r>
              <a:r>
                <a:rPr lang="en-US" altLang="zh-CN" sz="1000" dirty="0">
                  <a:solidFill>
                    <a:srgbClr val="FFFFFF"/>
                  </a:solidFill>
                  <a:latin typeface="微软雅黑" panose="020B0503020204020204" pitchFamily="34" charset="-122"/>
                  <a:ea typeface="微软雅黑" panose="020B0503020204020204" pitchFamily="34" charset="-122"/>
                </a:rPr>
                <a:t>1</a:t>
              </a:r>
              <a:r>
                <a:rPr lang="zh-CN" altLang="en-US" sz="1000" dirty="0">
                  <a:solidFill>
                    <a:srgbClr val="FFFFFF"/>
                  </a:solidFill>
                  <a:latin typeface="微软雅黑" panose="020B0503020204020204" pitchFamily="34" charset="-122"/>
                  <a:ea typeface="微软雅黑" panose="020B0503020204020204" pitchFamily="34" charset="-122"/>
                </a:rPr>
                <a:t>）跟随施工进度进行编制：做到细水长流，把繁重的工作量分散，可以克服技术力量不足的困难。</a:t>
              </a:r>
              <a:endParaRPr lang="zh-CN" altLang="en-US" sz="1000" dirty="0">
                <a:solidFill>
                  <a:srgbClr val="FFFFFF"/>
                </a:solidFill>
              </a:endParaRPr>
            </a:p>
          </p:txBody>
        </p:sp>
      </p:grpSp>
      <p:grpSp>
        <p:nvGrpSpPr>
          <p:cNvPr id="15" name="组合 14"/>
          <p:cNvGrpSpPr/>
          <p:nvPr/>
        </p:nvGrpSpPr>
        <p:grpSpPr bwMode="auto">
          <a:xfrm>
            <a:off x="4697288" y="2429891"/>
            <a:ext cx="3305175" cy="846535"/>
            <a:chOff x="5233607" y="2874455"/>
            <a:chExt cx="4406900" cy="1128713"/>
          </a:xfrm>
        </p:grpSpPr>
        <p:sp>
          <p:nvSpPr>
            <p:cNvPr id="16" name="圆角矩形 15"/>
            <p:cNvSpPr/>
            <p:nvPr/>
          </p:nvSpPr>
          <p:spPr>
            <a:xfrm>
              <a:off x="5233607" y="2874455"/>
              <a:ext cx="4406900" cy="1128713"/>
            </a:xfrm>
            <a:prstGeom prst="roundRect">
              <a:avLst/>
            </a:prstGeom>
            <a:solidFill>
              <a:srgbClr val="00AEF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prstClr val="white"/>
                </a:solidFill>
              </a:endParaRPr>
            </a:p>
          </p:txBody>
        </p:sp>
        <p:sp>
          <p:nvSpPr>
            <p:cNvPr id="17" name="矩形 35"/>
            <p:cNvSpPr>
              <a:spLocks noChangeArrowheads="1"/>
            </p:cNvSpPr>
            <p:nvPr/>
          </p:nvSpPr>
          <p:spPr bwMode="auto">
            <a:xfrm>
              <a:off x="5786058" y="3077148"/>
              <a:ext cx="3740579" cy="70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000" dirty="0">
                  <a:solidFill>
                    <a:srgbClr val="FFFFFF"/>
                  </a:solidFill>
                  <a:latin typeface="微软雅黑" panose="020B0503020204020204" pitchFamily="34" charset="-122"/>
                  <a:ea typeface="微软雅黑" panose="020B0503020204020204" pitchFamily="34" charset="-122"/>
                </a:rPr>
                <a:t>（</a:t>
              </a:r>
              <a:r>
                <a:rPr lang="en-US" altLang="zh-CN" sz="1000" dirty="0">
                  <a:solidFill>
                    <a:srgbClr val="FFFFFF"/>
                  </a:solidFill>
                  <a:latin typeface="微软雅黑" panose="020B0503020204020204" pitchFamily="34" charset="-122"/>
                  <a:ea typeface="微软雅黑" panose="020B0503020204020204" pitchFamily="34" charset="-122"/>
                </a:rPr>
                <a:t>2</a:t>
              </a:r>
              <a:r>
                <a:rPr lang="zh-CN" altLang="en-US" sz="1000" dirty="0">
                  <a:solidFill>
                    <a:srgbClr val="FFFFFF"/>
                  </a:solidFill>
                  <a:latin typeface="微软雅黑" panose="020B0503020204020204" pitchFamily="34" charset="-122"/>
                  <a:ea typeface="微软雅黑" panose="020B0503020204020204" pitchFamily="34" charset="-122"/>
                </a:rPr>
                <a:t>）跟随施工进度编制，工程情况看得清，摸得准，观测清楚，编制准确。</a:t>
              </a:r>
              <a:endParaRPr lang="zh-CN" altLang="en-US" sz="1000" dirty="0">
                <a:solidFill>
                  <a:srgbClr val="FFFFFF"/>
                </a:solidFill>
              </a:endParaRPr>
            </a:p>
          </p:txBody>
        </p:sp>
      </p:grpSp>
      <p:grpSp>
        <p:nvGrpSpPr>
          <p:cNvPr id="18" name="组合 17"/>
          <p:cNvGrpSpPr/>
          <p:nvPr/>
        </p:nvGrpSpPr>
        <p:grpSpPr bwMode="auto">
          <a:xfrm>
            <a:off x="4697288" y="3512173"/>
            <a:ext cx="3305175" cy="846535"/>
            <a:chOff x="5233607" y="4317112"/>
            <a:chExt cx="4406900" cy="1128713"/>
          </a:xfrm>
        </p:grpSpPr>
        <p:sp>
          <p:nvSpPr>
            <p:cNvPr id="19" name="圆角矩形 18"/>
            <p:cNvSpPr/>
            <p:nvPr/>
          </p:nvSpPr>
          <p:spPr>
            <a:xfrm>
              <a:off x="5233607" y="4317112"/>
              <a:ext cx="4406900" cy="1128713"/>
            </a:xfrm>
            <a:prstGeom prst="roundRect">
              <a:avLst/>
            </a:prstGeom>
            <a:solidFill>
              <a:srgbClr val="00AEF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prstClr val="white"/>
                </a:solidFill>
              </a:endParaRPr>
            </a:p>
          </p:txBody>
        </p:sp>
        <p:sp>
          <p:nvSpPr>
            <p:cNvPr id="20" name="矩形 35"/>
            <p:cNvSpPr>
              <a:spLocks noChangeArrowheads="1"/>
            </p:cNvSpPr>
            <p:nvPr/>
          </p:nvSpPr>
          <p:spPr bwMode="auto">
            <a:xfrm>
              <a:off x="5786058" y="4498848"/>
              <a:ext cx="3740579" cy="70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000" dirty="0">
                  <a:solidFill>
                    <a:srgbClr val="FFFFFF"/>
                  </a:solidFill>
                  <a:latin typeface="微软雅黑" panose="020B0503020204020204" pitchFamily="34" charset="-122"/>
                  <a:ea typeface="微软雅黑" panose="020B0503020204020204" pitchFamily="34" charset="-122"/>
                </a:rPr>
                <a:t>（</a:t>
              </a:r>
              <a:r>
                <a:rPr lang="en-US" altLang="zh-CN" sz="1000" dirty="0">
                  <a:solidFill>
                    <a:srgbClr val="FFFFFF"/>
                  </a:solidFill>
                  <a:latin typeface="微软雅黑" panose="020B0503020204020204" pitchFamily="34" charset="-122"/>
                  <a:ea typeface="微软雅黑" panose="020B0503020204020204" pitchFamily="34" charset="-122"/>
                </a:rPr>
                <a:t>3</a:t>
              </a:r>
              <a:r>
                <a:rPr lang="zh-CN" altLang="en-US" sz="1000" dirty="0">
                  <a:solidFill>
                    <a:srgbClr val="FFFFFF"/>
                  </a:solidFill>
                  <a:latin typeface="微软雅黑" panose="020B0503020204020204" pitchFamily="34" charset="-122"/>
                  <a:ea typeface="微软雅黑" panose="020B0503020204020204" pitchFamily="34" charset="-122"/>
                </a:rPr>
                <a:t>）工程质量检查人员，能及时核对竣工资料与实物的误差，以保证竣工图的质量。</a:t>
              </a:r>
              <a:endParaRPr lang="zh-CN" altLang="en-US" sz="1000" dirty="0">
                <a:solidFill>
                  <a:srgbClr val="FFFFFF"/>
                </a:solidFill>
              </a:endParaRPr>
            </a:p>
          </p:txBody>
        </p:sp>
      </p:grpSp>
      <p:sp>
        <p:nvSpPr>
          <p:cNvPr id="21" name="五边形 20"/>
          <p:cNvSpPr/>
          <p:nvPr/>
        </p:nvSpPr>
        <p:spPr>
          <a:xfrm>
            <a:off x="3720976" y="1557164"/>
            <a:ext cx="1390650" cy="427434"/>
          </a:xfrm>
          <a:prstGeom prst="homePlate">
            <a:avLst/>
          </a:prstGeom>
          <a:solidFill>
            <a:srgbClr val="006FB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smtClean="0">
                <a:solidFill>
                  <a:srgbClr val="F8F8F8"/>
                </a:solidFill>
                <a:latin typeface="Arial" panose="020B0604020202020204" pitchFamily="34" charset="0"/>
                <a:ea typeface="微软雅黑" panose="020B0503020204020204" pitchFamily="34" charset="-122"/>
              </a:rPr>
              <a:t>一</a:t>
            </a:r>
            <a:endParaRPr lang="zh-CN" altLang="en-US" sz="1500" b="1" kern="0" dirty="0">
              <a:solidFill>
                <a:srgbClr val="F8F8F8"/>
              </a:solidFill>
              <a:latin typeface="Arial" panose="020B0604020202020204" pitchFamily="34" charset="0"/>
              <a:ea typeface="微软雅黑" panose="020B0503020204020204" pitchFamily="34" charset="-122"/>
            </a:endParaRPr>
          </a:p>
        </p:txBody>
      </p:sp>
      <p:sp>
        <p:nvSpPr>
          <p:cNvPr id="22" name="五边形 21"/>
          <p:cNvSpPr/>
          <p:nvPr/>
        </p:nvSpPr>
        <p:spPr>
          <a:xfrm>
            <a:off x="3720976" y="2585864"/>
            <a:ext cx="1390650" cy="426244"/>
          </a:xfrm>
          <a:prstGeom prst="homePlate">
            <a:avLst/>
          </a:prstGeom>
          <a:solidFill>
            <a:srgbClr val="006FB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smtClean="0">
                <a:solidFill>
                  <a:srgbClr val="F8F8F8"/>
                </a:solidFill>
                <a:latin typeface="Arial" panose="020B0604020202020204" pitchFamily="34" charset="0"/>
                <a:ea typeface="微软雅黑" panose="020B0503020204020204" pitchFamily="34" charset="-122"/>
              </a:rPr>
              <a:t>二</a:t>
            </a:r>
            <a:endParaRPr lang="zh-CN" altLang="en-US" sz="1500" b="1" kern="0" dirty="0">
              <a:solidFill>
                <a:srgbClr val="F8F8F8"/>
              </a:solidFill>
              <a:latin typeface="Arial" panose="020B0604020202020204" pitchFamily="34" charset="0"/>
              <a:ea typeface="微软雅黑" panose="020B0503020204020204" pitchFamily="34" charset="-122"/>
            </a:endParaRPr>
          </a:p>
        </p:txBody>
      </p:sp>
      <p:sp>
        <p:nvSpPr>
          <p:cNvPr id="23" name="五边形 22"/>
          <p:cNvSpPr/>
          <p:nvPr/>
        </p:nvSpPr>
        <p:spPr>
          <a:xfrm>
            <a:off x="3713832" y="3657426"/>
            <a:ext cx="1390650" cy="426244"/>
          </a:xfrm>
          <a:prstGeom prst="homePlate">
            <a:avLst/>
          </a:prstGeom>
          <a:solidFill>
            <a:srgbClr val="006FB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smtClean="0">
                <a:solidFill>
                  <a:srgbClr val="F8F8F8"/>
                </a:solidFill>
                <a:latin typeface="Arial" panose="020B0604020202020204" pitchFamily="34" charset="0"/>
                <a:ea typeface="微软雅黑" panose="020B0503020204020204" pitchFamily="34" charset="-122"/>
              </a:rPr>
              <a:t>三</a:t>
            </a:r>
            <a:endParaRPr lang="zh-CN" altLang="en-US" sz="1500" b="1" kern="0" dirty="0">
              <a:solidFill>
                <a:srgbClr val="F8F8F8"/>
              </a:solidFill>
              <a:latin typeface="Arial" panose="020B0604020202020204" pitchFamily="34" charset="0"/>
              <a:ea typeface="微软雅黑" panose="020B0503020204020204" pitchFamily="34" charset="-122"/>
            </a:endParaRPr>
          </a:p>
        </p:txBody>
      </p:sp>
      <p:sp>
        <p:nvSpPr>
          <p:cNvPr id="24" name="任意多边形 58"/>
          <p:cNvSpPr/>
          <p:nvPr/>
        </p:nvSpPr>
        <p:spPr bwMode="auto">
          <a:xfrm>
            <a:off x="2950642" y="1844104"/>
            <a:ext cx="756047" cy="959644"/>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5" name="任意多边形 59"/>
          <p:cNvSpPr/>
          <p:nvPr/>
        </p:nvSpPr>
        <p:spPr bwMode="auto">
          <a:xfrm>
            <a:off x="2864917" y="2806129"/>
            <a:ext cx="841772" cy="3810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6" name="任意多边形 60"/>
          <p:cNvSpPr/>
          <p:nvPr/>
        </p:nvSpPr>
        <p:spPr bwMode="auto">
          <a:xfrm flipV="1">
            <a:off x="2950642" y="2807320"/>
            <a:ext cx="756047" cy="10477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7" name="椭圆 61"/>
          <p:cNvSpPr>
            <a:spLocks noChangeArrowheads="1"/>
          </p:cNvSpPr>
          <p:nvPr/>
        </p:nvSpPr>
        <p:spPr bwMode="auto">
          <a:xfrm>
            <a:off x="683568" y="1712433"/>
            <a:ext cx="2282189" cy="2227469"/>
          </a:xfrm>
          <a:prstGeom prst="ellipse">
            <a:avLst/>
          </a:prstGeom>
          <a:solidFill>
            <a:srgbClr val="154190"/>
          </a:soli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sz="1600" kern="0" dirty="0">
                <a:solidFill>
                  <a:srgbClr val="F8F8F8"/>
                </a:solidFill>
                <a:ea typeface="微软雅黑" panose="020B0503020204020204" pitchFamily="34" charset="-122"/>
              </a:rPr>
              <a:t>根据国家规定“编制各种竣工图，必须在施工过程中</a:t>
            </a:r>
            <a:r>
              <a:rPr lang="en-US" altLang="zh-CN" sz="1600" kern="0" dirty="0">
                <a:solidFill>
                  <a:srgbClr val="F8F8F8"/>
                </a:solidFill>
                <a:ea typeface="微软雅黑" panose="020B0503020204020204" pitchFamily="34" charset="-122"/>
              </a:rPr>
              <a:t>(</a:t>
            </a:r>
            <a:r>
              <a:rPr lang="zh-CN" altLang="en-US" sz="1600" kern="0" dirty="0">
                <a:solidFill>
                  <a:srgbClr val="F8F8F8"/>
                </a:solidFill>
                <a:ea typeface="微软雅黑" panose="020B0503020204020204" pitchFamily="34" charset="-122"/>
              </a:rPr>
              <a:t>不能在竣工后</a:t>
            </a:r>
            <a:r>
              <a:rPr lang="en-US" altLang="zh-CN" sz="1600" kern="0" dirty="0">
                <a:solidFill>
                  <a:srgbClr val="F8F8F8"/>
                </a:solidFill>
                <a:ea typeface="微软雅黑" panose="020B0503020204020204" pitchFamily="34" charset="-122"/>
              </a:rPr>
              <a:t>)……”</a:t>
            </a:r>
            <a:r>
              <a:rPr lang="zh-CN" altLang="en-US" sz="1600" kern="0" dirty="0">
                <a:solidFill>
                  <a:srgbClr val="F8F8F8"/>
                </a:solidFill>
                <a:ea typeface="微软雅黑" panose="020B0503020204020204" pitchFamily="34" charset="-122"/>
              </a:rPr>
              <a:t>， 其优点是：</a:t>
            </a:r>
            <a:endParaRPr lang="zh-CN" altLang="en-US" sz="1600" b="1" kern="0" dirty="0">
              <a:solidFill>
                <a:srgbClr val="F8F8F8"/>
              </a:solidFill>
              <a:ea typeface="微软雅黑" panose="020B0503020204020204" pitchFamily="34" charset="-122"/>
            </a:endParaRPr>
          </a:p>
        </p:txBody>
      </p:sp>
      <p:sp>
        <p:nvSpPr>
          <p:cNvPr id="2" name="矩形 1"/>
          <p:cNvSpPr/>
          <p:nvPr/>
        </p:nvSpPr>
        <p:spPr>
          <a:xfrm>
            <a:off x="323528" y="1002905"/>
            <a:ext cx="2393604" cy="369332"/>
          </a:xfrm>
          <a:prstGeom prst="rect">
            <a:avLst/>
          </a:prstGeom>
        </p:spPr>
        <p:txBody>
          <a:bodyPr wrap="none">
            <a:spAutoFit/>
          </a:bodyPr>
          <a:lstStyle/>
          <a:p>
            <a:pPr algn="just">
              <a:spcAft>
                <a:spcPts val="0"/>
              </a:spcAft>
            </a:pPr>
            <a:r>
              <a:rPr lang="en-US" altLang="zh-CN" kern="100" dirty="0">
                <a:latin typeface="宋体" panose="02010600030101010101" pitchFamily="2" charset="-122"/>
                <a:ea typeface="宋体" panose="02010600030101010101" pitchFamily="2" charset="-122"/>
                <a:cs typeface="Times New Roman" panose="02020603050405020304" pitchFamily="18" charset="0"/>
              </a:rPr>
              <a:t>1</a:t>
            </a:r>
            <a:r>
              <a:rPr lang="zh-CN" altLang="zh-CN" kern="100" dirty="0">
                <a:latin typeface="Calibri" panose="020F0502020204030204" pitchFamily="34" charset="0"/>
                <a:ea typeface="宋体" panose="02010600030101010101" pitchFamily="2" charset="-122"/>
                <a:cs typeface="Times New Roman" panose="02020603050405020304" pitchFamily="18" charset="0"/>
              </a:rPr>
              <a:t>、编制竣工图的时间</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2" y="139511"/>
            <a:ext cx="4843293"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二、编制竣工图的时间、套数</a:t>
            </a:r>
          </a:p>
        </p:txBody>
      </p:sp>
      <p:grpSp>
        <p:nvGrpSpPr>
          <p:cNvPr id="12" name="组合 11"/>
          <p:cNvGrpSpPr/>
          <p:nvPr/>
        </p:nvGrpSpPr>
        <p:grpSpPr bwMode="auto">
          <a:xfrm>
            <a:off x="2123728" y="1569325"/>
            <a:ext cx="4032448" cy="3234673"/>
            <a:chOff x="5233607" y="1431798"/>
            <a:chExt cx="4406900" cy="1128713"/>
          </a:xfrm>
        </p:grpSpPr>
        <p:sp>
          <p:nvSpPr>
            <p:cNvPr id="13" name="圆角矩形 12"/>
            <p:cNvSpPr/>
            <p:nvPr/>
          </p:nvSpPr>
          <p:spPr>
            <a:xfrm>
              <a:off x="5233607" y="1431798"/>
              <a:ext cx="4406900" cy="1128713"/>
            </a:xfrm>
            <a:prstGeom prst="roundRect">
              <a:avLst/>
            </a:prstGeom>
            <a:solidFill>
              <a:srgbClr val="00AEF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4" name="矩形 35"/>
            <p:cNvSpPr>
              <a:spLocks noChangeArrowheads="1"/>
            </p:cNvSpPr>
            <p:nvPr/>
          </p:nvSpPr>
          <p:spPr bwMode="auto">
            <a:xfrm>
              <a:off x="5663844" y="1560787"/>
              <a:ext cx="3740579" cy="949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rPr>
                <a:t>国家有关编制竣工图的规定，原则上规定为：一般不少于两套，一套移交生产使用单位保管，一套移交有关主管部门或技术档案部门长期保存，国家重点建设项目，以及其它重要工程，若两套竣工图不能满足需要时，建设单位，施工单位在施工合同中必须明确其编制竣工图的套数。</a:t>
              </a:r>
              <a:endParaRPr lang="zh-CN" altLang="en-US" sz="1400" dirty="0">
                <a:solidFill>
                  <a:srgbClr val="FFFFFF"/>
                </a:solidFill>
              </a:endParaRPr>
            </a:p>
          </p:txBody>
        </p:sp>
      </p:grpSp>
      <p:sp>
        <p:nvSpPr>
          <p:cNvPr id="21" name="五边形 20"/>
          <p:cNvSpPr/>
          <p:nvPr/>
        </p:nvSpPr>
        <p:spPr>
          <a:xfrm>
            <a:off x="1638400" y="1778876"/>
            <a:ext cx="971674" cy="427434"/>
          </a:xfrm>
          <a:prstGeom prst="homePlate">
            <a:avLst/>
          </a:prstGeom>
          <a:solidFill>
            <a:srgbClr val="006FB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endParaRPr lang="zh-CN" altLang="en-US" sz="1500" b="1" kern="0" dirty="0">
              <a:solidFill>
                <a:srgbClr val="F8F8F8"/>
              </a:solidFill>
              <a:latin typeface="Arial" panose="020B0604020202020204" pitchFamily="34" charset="0"/>
              <a:ea typeface="微软雅黑" panose="020B0503020204020204" pitchFamily="34" charset="-122"/>
            </a:endParaRPr>
          </a:p>
        </p:txBody>
      </p:sp>
      <p:sp>
        <p:nvSpPr>
          <p:cNvPr id="3" name="矩形 2"/>
          <p:cNvSpPr/>
          <p:nvPr/>
        </p:nvSpPr>
        <p:spPr>
          <a:xfrm>
            <a:off x="328208" y="1059582"/>
            <a:ext cx="2393604" cy="369332"/>
          </a:xfrm>
          <a:prstGeom prst="rect">
            <a:avLst/>
          </a:prstGeom>
        </p:spPr>
        <p:txBody>
          <a:bodyPr wrap="none">
            <a:spAutoFit/>
          </a:bodyPr>
          <a:lstStyle/>
          <a:p>
            <a:pPr algn="just">
              <a:spcAft>
                <a:spcPts val="0"/>
              </a:spcAft>
            </a:pPr>
            <a:r>
              <a:rPr lang="en-US" altLang="zh-CN" kern="100" dirty="0">
                <a:latin typeface="宋体" panose="02010600030101010101" pitchFamily="2" charset="-122"/>
                <a:ea typeface="宋体" panose="02010600030101010101" pitchFamily="2" charset="-122"/>
                <a:cs typeface="Times New Roman" panose="02020603050405020304" pitchFamily="18" charset="0"/>
              </a:rPr>
              <a:t>2</a:t>
            </a:r>
            <a:r>
              <a:rPr lang="zh-CN" altLang="zh-CN" kern="100" dirty="0">
                <a:latin typeface="Calibri" panose="020F0502020204030204" pitchFamily="34" charset="0"/>
                <a:ea typeface="宋体" panose="02010600030101010101" pitchFamily="2" charset="-122"/>
                <a:cs typeface="Times New Roman" panose="02020603050405020304" pitchFamily="18" charset="0"/>
              </a:rPr>
              <a:t>、编制竣工图的套数</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smtClean="0">
                <a:latin typeface="方正毡笔黑简体" panose="03000509000000000000" pitchFamily="65" charset="-122"/>
                <a:ea typeface="方正毡笔黑简体" panose="03000509000000000000" pitchFamily="65" charset="-122"/>
              </a:rPr>
              <a:t>三、编制竣工图的单位</a:t>
            </a:r>
            <a:endParaRPr lang="zh-CN" altLang="en-US" sz="2800" b="0" i="0" dirty="0">
              <a:latin typeface="方正毡笔黑简体" panose="03000509000000000000" pitchFamily="65" charset="-122"/>
              <a:ea typeface="方正毡笔黑简体" panose="03000509000000000000" pitchFamily="65" charset="-122"/>
            </a:endParaRPr>
          </a:p>
        </p:txBody>
      </p:sp>
      <p:sp>
        <p:nvSpPr>
          <p:cNvPr id="29" name="燕尾形 28"/>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3333687" y="2416827"/>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2901639" y="2418737"/>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chemeClr val="accent2">
              <a:lumMod val="7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cxnSp>
        <p:nvCxnSpPr>
          <p:cNvPr id="36" name="直接连接符 35"/>
          <p:cNvCxnSpPr/>
          <p:nvPr/>
        </p:nvCxnSpPr>
        <p:spPr>
          <a:xfrm>
            <a:off x="4875533" y="4083918"/>
            <a:ext cx="3319180" cy="0"/>
          </a:xfrm>
          <a:prstGeom prst="line">
            <a:avLst/>
          </a:prstGeom>
          <a:noFill/>
          <a:ln w="9525" cap="flat" cmpd="sng" algn="ctr">
            <a:solidFill>
              <a:schemeClr val="tx1">
                <a:lumMod val="50000"/>
                <a:lumOff val="50000"/>
              </a:schemeClr>
            </a:solidFill>
            <a:prstDash val="dash"/>
          </a:ln>
          <a:effectLst/>
        </p:spPr>
      </p:cxnSp>
      <p:grpSp>
        <p:nvGrpSpPr>
          <p:cNvPr id="43" name="组合 42"/>
          <p:cNvGrpSpPr/>
          <p:nvPr/>
        </p:nvGrpSpPr>
        <p:grpSpPr>
          <a:xfrm>
            <a:off x="4046605" y="1373044"/>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sp>
        <p:nvSpPr>
          <p:cNvPr id="2" name="矩形 1"/>
          <p:cNvSpPr/>
          <p:nvPr/>
        </p:nvSpPr>
        <p:spPr>
          <a:xfrm>
            <a:off x="661336" y="865481"/>
            <a:ext cx="2393604" cy="369332"/>
          </a:xfrm>
          <a:prstGeom prst="rect">
            <a:avLst/>
          </a:prstGeom>
        </p:spPr>
        <p:txBody>
          <a:bodyPr wrap="none">
            <a:spAutoFit/>
          </a:bodyPr>
          <a:lstStyle/>
          <a:p>
            <a:pPr algn="just">
              <a:spcAft>
                <a:spcPts val="0"/>
              </a:spcAft>
            </a:pPr>
            <a:r>
              <a:rPr lang="en-US" altLang="zh-CN" kern="100" dirty="0">
                <a:latin typeface="宋体" panose="02010600030101010101" pitchFamily="2" charset="-122"/>
                <a:ea typeface="宋体" panose="02010600030101010101" pitchFamily="2" charset="-122"/>
                <a:cs typeface="Times New Roman" panose="02020603050405020304" pitchFamily="18" charset="0"/>
              </a:rPr>
              <a:t>1</a:t>
            </a:r>
            <a:r>
              <a:rPr lang="zh-CN" altLang="zh-CN" kern="100" dirty="0">
                <a:latin typeface="Calibri" panose="020F0502020204030204" pitchFamily="34" charset="0"/>
                <a:ea typeface="宋体" panose="02010600030101010101" pitchFamily="2" charset="-122"/>
                <a:cs typeface="Times New Roman" panose="02020603050405020304" pitchFamily="18" charset="0"/>
              </a:rPr>
              <a:t>、编制竣工图的单位</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4698615" y="1523125"/>
            <a:ext cx="3673016" cy="2554545"/>
          </a:xfrm>
          <a:prstGeom prst="rect">
            <a:avLst/>
          </a:prstGeom>
        </p:spPr>
        <p:txBody>
          <a:bodyPr wrap="square">
            <a:spAutoFit/>
          </a:bodyPr>
          <a:lstStyle/>
          <a:p>
            <a:r>
              <a:rPr lang="zh-CN" altLang="zh-CN" sz="1600" b="0" dirty="0">
                <a:ea typeface="宋体" panose="02010600030101010101" pitchFamily="2" charset="-122"/>
                <a:cs typeface="Times New Roman" panose="02020603050405020304" pitchFamily="18" charset="0"/>
              </a:rPr>
              <a:t>工程竣工后由谁编制竣工图？国家规定是这样的：“施工单位在施工中做好施工记录、检查记录，整理好变更文件，并及时做好竣工图，保证竣工图质量，对竣工图及竣工文件的验收是工程验收的内容之一”。这一规定明确了编制竣工图是施工单位必须履行的职责，以施工单位为主编制竣工图对落实编制竣工图任务和确保竣工图的质量是有利的和十分必要</a:t>
            </a:r>
            <a:r>
              <a:rPr lang="zh-CN" altLang="zh-CN" sz="1600" b="0" dirty="0" smtClean="0">
                <a:ea typeface="宋体" panose="02010600030101010101" pitchFamily="2" charset="-122"/>
                <a:cs typeface="Times New Roman" panose="02020603050405020304" pitchFamily="18" charset="0"/>
              </a:rPr>
              <a:t>的</a:t>
            </a:r>
            <a:r>
              <a:rPr lang="zh-CN" altLang="en-US" sz="1600" b="0" dirty="0" smtClean="0">
                <a:ea typeface="宋体" panose="02010600030101010101" pitchFamily="2" charset="-122"/>
                <a:cs typeface="Times New Roman" panose="02020603050405020304" pitchFamily="18" charset="0"/>
              </a:rPr>
              <a:t>。</a:t>
            </a:r>
            <a:endParaRPr lang="zh-CN" altLang="en-US" sz="1600" b="0"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四、竣工图的签字盖章</a:t>
            </a:r>
          </a:p>
        </p:txBody>
      </p:sp>
      <p:sp>
        <p:nvSpPr>
          <p:cNvPr id="29" name="燕尾形 28"/>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3333687" y="2416827"/>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2901639" y="2418737"/>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chemeClr val="accent2">
              <a:lumMod val="7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cxnSp>
        <p:nvCxnSpPr>
          <p:cNvPr id="36" name="直接连接符 35"/>
          <p:cNvCxnSpPr/>
          <p:nvPr/>
        </p:nvCxnSpPr>
        <p:spPr>
          <a:xfrm>
            <a:off x="4875533" y="4083918"/>
            <a:ext cx="3319180" cy="0"/>
          </a:xfrm>
          <a:prstGeom prst="line">
            <a:avLst/>
          </a:prstGeom>
          <a:noFill/>
          <a:ln w="9525" cap="flat" cmpd="sng" algn="ctr">
            <a:solidFill>
              <a:schemeClr val="tx1">
                <a:lumMod val="50000"/>
                <a:lumOff val="50000"/>
              </a:schemeClr>
            </a:solidFill>
            <a:prstDash val="dash"/>
          </a:ln>
          <a:effectLst/>
        </p:spPr>
      </p:cxnSp>
      <p:grpSp>
        <p:nvGrpSpPr>
          <p:cNvPr id="43" name="组合 42"/>
          <p:cNvGrpSpPr/>
          <p:nvPr/>
        </p:nvGrpSpPr>
        <p:grpSpPr>
          <a:xfrm>
            <a:off x="4046605" y="1373044"/>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sp>
        <p:nvSpPr>
          <p:cNvPr id="3" name="矩形 2"/>
          <p:cNvSpPr/>
          <p:nvPr/>
        </p:nvSpPr>
        <p:spPr>
          <a:xfrm>
            <a:off x="4698615" y="1523125"/>
            <a:ext cx="3673016" cy="2062103"/>
          </a:xfrm>
          <a:prstGeom prst="rect">
            <a:avLst/>
          </a:prstGeom>
        </p:spPr>
        <p:txBody>
          <a:bodyPr wrap="square">
            <a:spAutoFit/>
          </a:bodyPr>
          <a:lstStyle/>
          <a:p>
            <a:r>
              <a:rPr lang="zh-CN" altLang="en-US" sz="1600" b="0" dirty="0">
                <a:ea typeface="宋体" panose="02010600030101010101" pitchFamily="2" charset="-122"/>
                <a:cs typeface="Times New Roman" panose="02020603050405020304" pitchFamily="18" charset="0"/>
              </a:rPr>
              <a:t>竣工图编制后，应将“竣工图”标记章逐页加盖在图纸正面右下角的标题栏上方空白处或适当空白的位置，以达到图纸折叠装订后“标记章”能显露在右下角的目的。</a:t>
            </a:r>
          </a:p>
          <a:p>
            <a:r>
              <a:rPr lang="zh-CN" altLang="en-US" sz="1600" b="0" dirty="0">
                <a:ea typeface="宋体" panose="02010600030101010101" pitchFamily="2" charset="-122"/>
                <a:cs typeface="Times New Roman" panose="02020603050405020304" pitchFamily="18" charset="0"/>
              </a:rPr>
              <a:t>“竣工图”标记章由编制人、技术负责人</a:t>
            </a:r>
            <a:r>
              <a:rPr lang="en-US" altLang="zh-CN" sz="1600" b="0" dirty="0">
                <a:ea typeface="宋体" panose="02010600030101010101" pitchFamily="2" charset="-122"/>
                <a:cs typeface="Times New Roman" panose="02020603050405020304" pitchFamily="18" charset="0"/>
              </a:rPr>
              <a:t>(</a:t>
            </a:r>
            <a:r>
              <a:rPr lang="zh-CN" altLang="en-US" sz="1600" b="0" dirty="0">
                <a:ea typeface="宋体" panose="02010600030101010101" pitchFamily="2" charset="-122"/>
                <a:cs typeface="Times New Roman" panose="02020603050405020304" pitchFamily="18" charset="0"/>
              </a:rPr>
              <a:t>审核人</a:t>
            </a:r>
            <a:r>
              <a:rPr lang="en-US" altLang="zh-CN" sz="1600" b="0" dirty="0">
                <a:ea typeface="宋体" panose="02010600030101010101" pitchFamily="2" charset="-122"/>
                <a:cs typeface="Times New Roman" panose="02020603050405020304" pitchFamily="18" charset="0"/>
              </a:rPr>
              <a:t>) </a:t>
            </a:r>
            <a:r>
              <a:rPr lang="zh-CN" altLang="en-US" sz="1600" b="0" dirty="0">
                <a:ea typeface="宋体" panose="02010600030101010101" pitchFamily="2" charset="-122"/>
                <a:cs typeface="Times New Roman" panose="02020603050405020304" pitchFamily="18" charset="0"/>
              </a:rPr>
              <a:t>及监理负责人签名或盖章，以示对竣工图编制负责。</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2" y="139511"/>
            <a:ext cx="505931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五、竣工图编制的质量要求</a:t>
            </a:r>
          </a:p>
        </p:txBody>
      </p:sp>
      <p:sp>
        <p:nvSpPr>
          <p:cNvPr id="29" name="燕尾形 28"/>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3333687" y="2416827"/>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2901639" y="2418737"/>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chemeClr val="accent2">
              <a:lumMod val="7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cxnSp>
        <p:nvCxnSpPr>
          <p:cNvPr id="36" name="直接连接符 35"/>
          <p:cNvCxnSpPr/>
          <p:nvPr/>
        </p:nvCxnSpPr>
        <p:spPr>
          <a:xfrm>
            <a:off x="5172561" y="3219822"/>
            <a:ext cx="3319180" cy="0"/>
          </a:xfrm>
          <a:prstGeom prst="line">
            <a:avLst/>
          </a:prstGeom>
          <a:noFill/>
          <a:ln w="9525" cap="flat" cmpd="sng" algn="ctr">
            <a:solidFill>
              <a:schemeClr val="tx1">
                <a:lumMod val="50000"/>
                <a:lumOff val="50000"/>
              </a:schemeClr>
            </a:solidFill>
            <a:prstDash val="dash"/>
          </a:ln>
          <a:effectLst/>
        </p:spPr>
      </p:cxnSp>
      <p:grpSp>
        <p:nvGrpSpPr>
          <p:cNvPr id="43" name="组合 42"/>
          <p:cNvGrpSpPr/>
          <p:nvPr/>
        </p:nvGrpSpPr>
        <p:grpSpPr>
          <a:xfrm>
            <a:off x="4468686" y="2381834"/>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sp>
        <p:nvSpPr>
          <p:cNvPr id="4" name="矩形 3"/>
          <p:cNvSpPr/>
          <p:nvPr/>
        </p:nvSpPr>
        <p:spPr>
          <a:xfrm>
            <a:off x="444922" y="935207"/>
            <a:ext cx="3206327" cy="369332"/>
          </a:xfrm>
          <a:prstGeom prst="rect">
            <a:avLst/>
          </a:prstGeom>
        </p:spPr>
        <p:txBody>
          <a:bodyPr wrap="none">
            <a:spAutoFit/>
          </a:bodyPr>
          <a:lstStyle/>
          <a:p>
            <a:pPr algn="just">
              <a:spcAft>
                <a:spcPts val="0"/>
              </a:spcAft>
            </a:pPr>
            <a:r>
              <a:rPr lang="zh-CN" altLang="zh-CN" kern="100" dirty="0">
                <a:latin typeface="Calibri" panose="020F0502020204030204" pitchFamily="34" charset="0"/>
                <a:ea typeface="宋体" panose="02010600030101010101" pitchFamily="2" charset="-122"/>
                <a:cs typeface="Times New Roman" panose="02020603050405020304" pitchFamily="18" charset="0"/>
              </a:rPr>
              <a:t>质量要求要求包括三个方面：</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16" name="组合 15"/>
          <p:cNvGrpSpPr/>
          <p:nvPr/>
        </p:nvGrpSpPr>
        <p:grpSpPr>
          <a:xfrm>
            <a:off x="4468686" y="1239287"/>
            <a:ext cx="599448" cy="599448"/>
            <a:chOff x="4499992" y="267494"/>
            <a:chExt cx="599448" cy="599448"/>
          </a:xfrm>
        </p:grpSpPr>
        <p:grpSp>
          <p:nvGrpSpPr>
            <p:cNvPr id="17" name="组合 16"/>
            <p:cNvGrpSpPr/>
            <p:nvPr/>
          </p:nvGrpSpPr>
          <p:grpSpPr>
            <a:xfrm>
              <a:off x="4499992" y="267494"/>
              <a:ext cx="599448" cy="599448"/>
              <a:chOff x="4131160" y="713581"/>
              <a:chExt cx="881684" cy="881684"/>
            </a:xfrm>
          </p:grpSpPr>
          <p:sp>
            <p:nvSpPr>
              <p:cNvPr id="19" name="椭圆 18"/>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20" name="椭圆 19"/>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18"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endParaRPr lang="en-US"/>
            </a:p>
          </p:txBody>
        </p:sp>
      </p:grpSp>
      <p:grpSp>
        <p:nvGrpSpPr>
          <p:cNvPr id="21" name="组合 20"/>
          <p:cNvGrpSpPr/>
          <p:nvPr/>
        </p:nvGrpSpPr>
        <p:grpSpPr>
          <a:xfrm>
            <a:off x="4470553" y="3531943"/>
            <a:ext cx="599448" cy="599448"/>
            <a:chOff x="6516216" y="334289"/>
            <a:chExt cx="599448" cy="599448"/>
          </a:xfrm>
        </p:grpSpPr>
        <p:grpSp>
          <p:nvGrpSpPr>
            <p:cNvPr id="22" name="组合 21"/>
            <p:cNvGrpSpPr/>
            <p:nvPr/>
          </p:nvGrpSpPr>
          <p:grpSpPr>
            <a:xfrm>
              <a:off x="6516216" y="334289"/>
              <a:ext cx="599448" cy="599448"/>
              <a:chOff x="4131160" y="713581"/>
              <a:chExt cx="881684" cy="881684"/>
            </a:xfrm>
          </p:grpSpPr>
          <p:sp>
            <p:nvSpPr>
              <p:cNvPr id="24" name="椭圆 2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25" name="椭圆 24"/>
              <p:cNvSpPr/>
              <p:nvPr/>
            </p:nvSpPr>
            <p:spPr>
              <a:xfrm>
                <a:off x="4237176" y="819597"/>
                <a:ext cx="669652" cy="669652"/>
              </a:xfrm>
              <a:prstGeom prst="ellipse">
                <a:avLst/>
              </a:prstGeom>
              <a:solidFill>
                <a:schemeClr val="bg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23"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lstStyle/>
            <a:p>
              <a:endParaRPr lang="en-US"/>
            </a:p>
          </p:txBody>
        </p:sp>
      </p:grpSp>
      <p:sp>
        <p:nvSpPr>
          <p:cNvPr id="26" name="TextBox 28"/>
          <p:cNvSpPr txBox="1"/>
          <p:nvPr/>
        </p:nvSpPr>
        <p:spPr>
          <a:xfrm>
            <a:off x="5175152" y="1164109"/>
            <a:ext cx="3170031" cy="677108"/>
          </a:xfrm>
          <a:prstGeom prst="rect">
            <a:avLst/>
          </a:prstGeom>
          <a:noFill/>
        </p:spPr>
        <p:txBody>
          <a:bodyPr wrap="square" rtlCol="0">
            <a:spAutoFit/>
          </a:bodyPr>
          <a:lstStyle/>
          <a:p>
            <a:r>
              <a:rPr lang="en-US" altLang="zh-CN" sz="1400" b="1" dirty="0" smtClean="0">
                <a:solidFill>
                  <a:schemeClr val="accent2"/>
                </a:solidFill>
                <a:latin typeface="微软雅黑" panose="020B0503020204020204" pitchFamily="34" charset="-122"/>
                <a:ea typeface="微软雅黑" panose="020B0503020204020204" pitchFamily="34" charset="-122"/>
              </a:rPr>
              <a:t>01</a:t>
            </a: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内在</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质量标准，就是竣工图必须符合实际，反映施工结束最终状况；</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29"/>
          <p:cNvSpPr txBox="1"/>
          <p:nvPr/>
        </p:nvSpPr>
        <p:spPr>
          <a:xfrm>
            <a:off x="5157715" y="2211710"/>
            <a:ext cx="3517973" cy="861774"/>
          </a:xfrm>
          <a:prstGeom prst="rect">
            <a:avLst/>
          </a:prstGeom>
          <a:noFill/>
        </p:spPr>
        <p:txBody>
          <a:bodyPr wrap="square" rtlCol="0">
            <a:spAutoFit/>
          </a:bodyPr>
          <a:lstStyle/>
          <a:p>
            <a:r>
              <a:rPr lang="en-US" altLang="zh-CN" sz="1400" b="1" dirty="0" smtClean="0">
                <a:solidFill>
                  <a:schemeClr val="accent1"/>
                </a:solidFill>
                <a:latin typeface="微软雅黑" panose="020B0503020204020204" pitchFamily="34" charset="-122"/>
                <a:ea typeface="微软雅黑" panose="020B0503020204020204" pitchFamily="34" charset="-122"/>
              </a:rPr>
              <a:t>02</a:t>
            </a: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外观质量标准，就是幅面整洁、图形清晰、标志醒目、标注位置合理，达到查阅迅速、利用方便之目的。</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30"/>
          <p:cNvSpPr txBox="1"/>
          <p:nvPr/>
        </p:nvSpPr>
        <p:spPr>
          <a:xfrm>
            <a:off x="5172561" y="3379886"/>
            <a:ext cx="3503127" cy="861774"/>
          </a:xfrm>
          <a:prstGeom prst="rect">
            <a:avLst/>
          </a:prstGeom>
          <a:noFill/>
        </p:spPr>
        <p:txBody>
          <a:bodyPr wrap="square" rtlCol="0">
            <a:spAutoFit/>
          </a:bodyPr>
          <a:lstStyle/>
          <a:p>
            <a:r>
              <a:rPr lang="en-US" altLang="zh-CN" sz="1400" b="1" dirty="0" smtClean="0">
                <a:solidFill>
                  <a:srgbClr val="E95332"/>
                </a:solidFill>
                <a:latin typeface="微软雅黑" panose="020B0503020204020204" pitchFamily="34" charset="-122"/>
                <a:ea typeface="微软雅黑" panose="020B0503020204020204" pitchFamily="34" charset="-122"/>
              </a:rPr>
              <a:t>03</a:t>
            </a:r>
            <a:endParaRPr lang="en-US" altLang="zh-CN" sz="1400" b="1" dirty="0">
              <a:solidFill>
                <a:srgbClr val="E95332"/>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使用质量标准，主要是所用纸张，书写、裱糊、盖章印泥印色等材料质量应符合档案长期安全保管</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要求。</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a:xfrm>
            <a:off x="5172561" y="2067694"/>
            <a:ext cx="3319180" cy="0"/>
          </a:xfrm>
          <a:prstGeom prst="line">
            <a:avLst/>
          </a:prstGeom>
          <a:noFill/>
          <a:ln w="9525" cap="flat" cmpd="sng" algn="ctr">
            <a:solidFill>
              <a:schemeClr val="tx1">
                <a:lumMod val="50000"/>
                <a:lumOff val="50000"/>
              </a:schemeClr>
            </a:solidFill>
            <a:prstDash val="dash"/>
          </a:ln>
          <a:effectLst/>
        </p:spPr>
      </p:cxn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2" y="139511"/>
            <a:ext cx="505931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五、竣工图编制的质量要求</a:t>
            </a:r>
          </a:p>
        </p:txBody>
      </p:sp>
      <p:grpSp>
        <p:nvGrpSpPr>
          <p:cNvPr id="2" name="组合 1"/>
          <p:cNvGrpSpPr/>
          <p:nvPr/>
        </p:nvGrpSpPr>
        <p:grpSpPr>
          <a:xfrm>
            <a:off x="611749" y="1361779"/>
            <a:ext cx="753628" cy="320985"/>
            <a:chOff x="652043" y="1517750"/>
            <a:chExt cx="1499220" cy="638547"/>
          </a:xfrm>
        </p:grpSpPr>
        <p:sp>
          <p:nvSpPr>
            <p:cNvPr id="29" name="燕尾形 28"/>
            <p:cNvSpPr/>
            <p:nvPr/>
          </p:nvSpPr>
          <p:spPr>
            <a:xfrm>
              <a:off x="1516139" y="1517750"/>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1084091" y="1519263"/>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652043" y="1521173"/>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grpSp>
      <p:sp>
        <p:nvSpPr>
          <p:cNvPr id="4" name="矩形 3"/>
          <p:cNvSpPr/>
          <p:nvPr/>
        </p:nvSpPr>
        <p:spPr>
          <a:xfrm>
            <a:off x="611560" y="909116"/>
            <a:ext cx="1569660" cy="369332"/>
          </a:xfrm>
          <a:prstGeom prst="rect">
            <a:avLst/>
          </a:prstGeom>
        </p:spPr>
        <p:txBody>
          <a:bodyPr wrap="none">
            <a:spAutoFit/>
          </a:bodyPr>
          <a:lstStyle/>
          <a:p>
            <a:pPr algn="just">
              <a:spcAft>
                <a:spcPts val="0"/>
              </a:spcAft>
            </a:pPr>
            <a:r>
              <a:rPr lang="zh-CN" altLang="zh-CN" dirty="0"/>
              <a:t>具体要求为：</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1233178" y="1677003"/>
            <a:ext cx="6723198" cy="2554545"/>
          </a:xfrm>
          <a:prstGeom prst="rect">
            <a:avLst/>
          </a:prstGeom>
        </p:spPr>
        <p:txBody>
          <a:bodyPr wrap="square">
            <a:spAutoFit/>
          </a:bodyPr>
          <a:lstStyle/>
          <a:p>
            <a:pPr algn="just">
              <a:spcAft>
                <a:spcPts val="0"/>
              </a:spcAft>
            </a:pPr>
            <a:r>
              <a:rPr lang="zh-CN" altLang="zh-CN"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1600" b="0" kern="100" dirty="0">
                <a:latin typeface="Calibri" panose="020F0502020204030204" pitchFamily="34" charset="0"/>
                <a:ea typeface="宋体" panose="02010600030101010101" pitchFamily="2" charset="-122"/>
                <a:cs typeface="Times New Roman" panose="02020603050405020304" pitchFamily="18" charset="0"/>
              </a:rPr>
              <a:t>）竣工图的图形和有关文字说明必须清楚准确、反映现场变更实际。做到图、物、文字一致，没有错误，遗漏和含糊不清的地方。</a:t>
            </a:r>
            <a:endParaRPr lang="zh-CN" altLang="zh-CN" sz="1100" b="0" kern="100" dirty="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r>
              <a:rPr lang="zh-CN" altLang="zh-CN"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1600" b="0" kern="100" dirty="0">
                <a:latin typeface="Calibri" panose="020F0502020204030204" pitchFamily="34" charset="0"/>
                <a:ea typeface="宋体" panose="02010600030101010101" pitchFamily="2" charset="-122"/>
                <a:cs typeface="Times New Roman" panose="02020603050405020304" pitchFamily="18" charset="0"/>
              </a:rPr>
              <a:t>）利用施工图改绘竣工图时必须在更改处注明变更依据，即在修改时要注明设计变更单，图纸会审记录或材料代用单的编号。做到指示明确，整齐美观，以便于查阅。当无法在图纸上表达清楚时，应在图标上方或左上方用文字说明，并须标注有关变更洽商记录的编号。新增加的文字说明，应在其涉及的竣工图上作相应的添加和变更。</a:t>
            </a:r>
            <a:endParaRPr lang="zh-CN" altLang="zh-CN" sz="1100" b="0" kern="100" dirty="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r>
              <a:rPr lang="zh-CN" altLang="zh-CN"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1600" b="0" kern="100" dirty="0">
                <a:latin typeface="Calibri" panose="020F0502020204030204" pitchFamily="34" charset="0"/>
                <a:ea typeface="宋体" panose="02010600030101010101" pitchFamily="2" charset="-122"/>
                <a:cs typeface="Times New Roman" panose="02020603050405020304" pitchFamily="18" charset="0"/>
              </a:rPr>
              <a:t>）蓝图的更改可根据变更的具体情况选用“注改”和“杠改”</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1600" b="0" kern="100" dirty="0">
                <a:latin typeface="Calibri" panose="020F0502020204030204" pitchFamily="34" charset="0"/>
                <a:ea typeface="宋体" panose="02010600030101010101" pitchFamily="2" charset="-122"/>
                <a:cs typeface="Times New Roman" panose="02020603050405020304" pitchFamily="18" charset="0"/>
              </a:rPr>
              <a:t>划改</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1600" b="0" kern="100" dirty="0">
                <a:latin typeface="Calibri" panose="020F0502020204030204" pitchFamily="34" charset="0"/>
                <a:ea typeface="宋体" panose="02010600030101010101" pitchFamily="2" charset="-122"/>
                <a:cs typeface="Times New Roman" panose="02020603050405020304" pitchFamily="18" charset="0"/>
              </a:rPr>
              <a:t>，不能刮改，以保持图面整洁。应用施工兰图编制竣工图时，必须使用新兰图。禁止用在工地上受到磨损，残缺不全和有油垢的旧兰图编制竣工图。</a:t>
            </a:r>
            <a:endParaRPr lang="zh-CN" altLang="zh-CN" sz="1100" b="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2" y="139511"/>
            <a:ext cx="505931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五、竣工图编制的质量要求</a:t>
            </a:r>
          </a:p>
        </p:txBody>
      </p:sp>
      <p:grpSp>
        <p:nvGrpSpPr>
          <p:cNvPr id="2" name="组合 1"/>
          <p:cNvGrpSpPr/>
          <p:nvPr/>
        </p:nvGrpSpPr>
        <p:grpSpPr>
          <a:xfrm>
            <a:off x="611749" y="1361779"/>
            <a:ext cx="753628" cy="320985"/>
            <a:chOff x="652043" y="1517750"/>
            <a:chExt cx="1499220" cy="638547"/>
          </a:xfrm>
        </p:grpSpPr>
        <p:sp>
          <p:nvSpPr>
            <p:cNvPr id="29" name="燕尾形 28"/>
            <p:cNvSpPr/>
            <p:nvPr/>
          </p:nvSpPr>
          <p:spPr>
            <a:xfrm>
              <a:off x="1516139" y="1517750"/>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1084091" y="1519263"/>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652043" y="1521173"/>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grpSp>
      <p:sp>
        <p:nvSpPr>
          <p:cNvPr id="4" name="矩形 3"/>
          <p:cNvSpPr/>
          <p:nvPr/>
        </p:nvSpPr>
        <p:spPr>
          <a:xfrm>
            <a:off x="611560" y="909116"/>
            <a:ext cx="1569660" cy="369332"/>
          </a:xfrm>
          <a:prstGeom prst="rect">
            <a:avLst/>
          </a:prstGeom>
        </p:spPr>
        <p:txBody>
          <a:bodyPr wrap="none">
            <a:spAutoFit/>
          </a:bodyPr>
          <a:lstStyle/>
          <a:p>
            <a:pPr algn="just">
              <a:spcAft>
                <a:spcPts val="0"/>
              </a:spcAft>
            </a:pPr>
            <a:r>
              <a:rPr lang="zh-CN" altLang="zh-CN" dirty="0"/>
              <a:t>具体要求为：</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1233178" y="1677003"/>
            <a:ext cx="6723198" cy="2554545"/>
          </a:xfrm>
          <a:prstGeom prst="rect">
            <a:avLst/>
          </a:prstGeom>
        </p:spPr>
        <p:txBody>
          <a:bodyPr wrap="square">
            <a:spAutoFit/>
          </a:bodyPr>
          <a:lstStyle/>
          <a:p>
            <a:pPr algn="just">
              <a:spcAft>
                <a:spcPts val="0"/>
              </a:spcAft>
            </a:pP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4</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）图上各种引出说明，一般应与图框平行，引出线不得相互交叉，不遮盖其它线条。</a:t>
            </a:r>
          </a:p>
          <a:p>
            <a:pPr algn="just">
              <a:spcAft>
                <a:spcPts val="0"/>
              </a:spcAft>
            </a:pP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5</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所有竣工图均须由编制单位逐张加盖、签署“竣工图”章。竣工图章中的内容填写齐全、清楚，不得代签。竣工图章盖在图纸标题栏附近空白处。重新绘制的“竣工图”按原图编号，末尾加注“竣”字，或在新图图标的“图名栏”内注明“竣工阶段”字样。</a:t>
            </a:r>
          </a:p>
          <a:p>
            <a:pPr algn="just">
              <a:spcAft>
                <a:spcPts val="0"/>
              </a:spcAft>
            </a:pP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6</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编制“竣工图”必须用碳素墨水书写和绘制，不得用其它墨水和颜色的笔绘制，以便长期保存。描绘用纸必须是质地优良，透明度好的硫酸或薄尼龙纸，描绘线条要实在，墨色要均匀，以符合复晒的要求。竣工图章应使用不褪色红印泥。</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2" y="139511"/>
            <a:ext cx="505931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五、竣工图编制的质量要求</a:t>
            </a:r>
          </a:p>
        </p:txBody>
      </p:sp>
      <p:grpSp>
        <p:nvGrpSpPr>
          <p:cNvPr id="2" name="组合 1"/>
          <p:cNvGrpSpPr/>
          <p:nvPr/>
        </p:nvGrpSpPr>
        <p:grpSpPr>
          <a:xfrm>
            <a:off x="611749" y="1361779"/>
            <a:ext cx="753628" cy="320985"/>
            <a:chOff x="652043" y="1517750"/>
            <a:chExt cx="1499220" cy="638547"/>
          </a:xfrm>
        </p:grpSpPr>
        <p:sp>
          <p:nvSpPr>
            <p:cNvPr id="29" name="燕尾形 28"/>
            <p:cNvSpPr/>
            <p:nvPr/>
          </p:nvSpPr>
          <p:spPr>
            <a:xfrm>
              <a:off x="1516139" y="1517750"/>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1084091" y="1519263"/>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652043" y="1521173"/>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grpSp>
      <p:sp>
        <p:nvSpPr>
          <p:cNvPr id="4" name="矩形 3"/>
          <p:cNvSpPr/>
          <p:nvPr/>
        </p:nvSpPr>
        <p:spPr>
          <a:xfrm>
            <a:off x="611560" y="909116"/>
            <a:ext cx="1569660" cy="369332"/>
          </a:xfrm>
          <a:prstGeom prst="rect">
            <a:avLst/>
          </a:prstGeom>
        </p:spPr>
        <p:txBody>
          <a:bodyPr wrap="none">
            <a:spAutoFit/>
          </a:bodyPr>
          <a:lstStyle/>
          <a:p>
            <a:pPr algn="just">
              <a:spcAft>
                <a:spcPts val="0"/>
              </a:spcAft>
            </a:pPr>
            <a:r>
              <a:rPr lang="zh-CN" altLang="zh-CN" dirty="0"/>
              <a:t>具体要求为：</a:t>
            </a:r>
            <a:endParaRPr lang="zh-CN" altLang="zh-CN" sz="12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矩形 2"/>
          <p:cNvSpPr/>
          <p:nvPr/>
        </p:nvSpPr>
        <p:spPr>
          <a:xfrm>
            <a:off x="1233178" y="1677003"/>
            <a:ext cx="6723198" cy="2062103"/>
          </a:xfrm>
          <a:prstGeom prst="rect">
            <a:avLst/>
          </a:prstGeom>
        </p:spPr>
        <p:txBody>
          <a:bodyPr wrap="square">
            <a:spAutoFit/>
          </a:bodyPr>
          <a:lstStyle/>
          <a:p>
            <a:pPr algn="just">
              <a:spcAft>
                <a:spcPts val="0"/>
              </a:spcAft>
            </a:pP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7</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）同一建筑物、构筑物重复的标准图、通用图可不编入竣工图中，但必须在图纸目录中列出图号，指明该图所在位置并在编制说明中注明；不同建筑物、构筑物应分别编制。</a:t>
            </a:r>
          </a:p>
          <a:p>
            <a:pPr algn="just">
              <a:spcAft>
                <a:spcPts val="0"/>
              </a:spcAft>
            </a:pP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8</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）竣工图应按</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GB/T10609.3—1989《</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技术用图复制图的折叠方法</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，统一折叠成</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A4</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图幅（</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210MM╳297MM</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a:t>
            </a:r>
          </a:p>
          <a:p>
            <a:pPr algn="just">
              <a:spcAft>
                <a:spcPts val="0"/>
              </a:spcAft>
            </a:pP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9</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）竣工图要具备完善的图样目录或文件目录。</a:t>
            </a:r>
          </a:p>
          <a:p>
            <a:pPr algn="just">
              <a:spcAft>
                <a:spcPts val="0"/>
              </a:spcAft>
            </a:pP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1600" b="0" kern="100" dirty="0">
                <a:latin typeface="Calibri" panose="020F0502020204030204" pitchFamily="34" charset="0"/>
                <a:ea typeface="宋体" panose="02010600030101010101" pitchFamily="2" charset="-122"/>
                <a:cs typeface="Times New Roman" panose="02020603050405020304" pitchFamily="18" charset="0"/>
              </a:rPr>
              <a:t>10</a:t>
            </a:r>
            <a:r>
              <a:rPr lang="zh-CN" altLang="en-US" sz="1600" b="0" kern="100" dirty="0">
                <a:latin typeface="Calibri" panose="020F0502020204030204" pitchFamily="34" charset="0"/>
                <a:ea typeface="宋体" panose="02010600030101010101" pitchFamily="2" charset="-122"/>
                <a:cs typeface="Times New Roman" panose="02020603050405020304" pitchFamily="18" charset="0"/>
              </a:rPr>
              <a:t>）竣工图样上各专业名词、术语、代号、图形文字、符号和选用的结构要素，以及填写的计量单位，均应符合有关标准和规定。</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p:cNvSpPr/>
          <p:nvPr/>
        </p:nvSpPr>
        <p:spPr bwMode="auto">
          <a:xfrm>
            <a:off x="4205685" y="496484"/>
            <a:ext cx="1596429" cy="1406379"/>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blipFill dpi="0" rotWithShape="1">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l="-18752" r="-37862"/>
            </a:stretch>
          </a:blipFill>
          <a:ln w="0">
            <a:noFill/>
            <a:prstDash val="solid"/>
            <a:round/>
          </a:ln>
        </p:spPr>
        <p:txBody>
          <a:bodyPr vert="horz" wrap="square" lIns="91435" tIns="45717" rIns="91435" bIns="45717" numCol="1" anchor="t" anchorCtr="0" compatLnSpc="1"/>
          <a:lstStyle/>
          <a:p>
            <a:endParaRPr lang="zh-CN" altLang="en-US"/>
          </a:p>
        </p:txBody>
      </p:sp>
      <p:sp>
        <p:nvSpPr>
          <p:cNvPr id="15" name="Freeform 9"/>
          <p:cNvSpPr/>
          <p:nvPr/>
        </p:nvSpPr>
        <p:spPr bwMode="auto">
          <a:xfrm>
            <a:off x="6157232" y="496484"/>
            <a:ext cx="2988105" cy="1406379"/>
          </a:xfrm>
          <a:custGeom>
            <a:avLst/>
            <a:gdLst>
              <a:gd name="T0" fmla="*/ 0 w 1868"/>
              <a:gd name="T1" fmla="*/ 0 h 861"/>
              <a:gd name="T2" fmla="*/ 1868 w 1868"/>
              <a:gd name="T3" fmla="*/ 0 h 861"/>
              <a:gd name="T4" fmla="*/ 1868 w 1868"/>
              <a:gd name="T5" fmla="*/ 861 h 861"/>
              <a:gd name="T6" fmla="*/ 494 w 1868"/>
              <a:gd name="T7" fmla="*/ 861 h 861"/>
              <a:gd name="T8" fmla="*/ 0 w 1868"/>
              <a:gd name="T9" fmla="*/ 0 h 861"/>
            </a:gdLst>
            <a:ahLst/>
            <a:cxnLst>
              <a:cxn ang="0">
                <a:pos x="T0" y="T1"/>
              </a:cxn>
              <a:cxn ang="0">
                <a:pos x="T2" y="T3"/>
              </a:cxn>
              <a:cxn ang="0">
                <a:pos x="T4" y="T5"/>
              </a:cxn>
              <a:cxn ang="0">
                <a:pos x="T6" y="T7"/>
              </a:cxn>
              <a:cxn ang="0">
                <a:pos x="T8" y="T9"/>
              </a:cxn>
            </a:cxnLst>
            <a:rect l="0" t="0" r="r" b="b"/>
            <a:pathLst>
              <a:path w="1868" h="861">
                <a:moveTo>
                  <a:pt x="0" y="0"/>
                </a:moveTo>
                <a:lnTo>
                  <a:pt x="1868" y="0"/>
                </a:lnTo>
                <a:lnTo>
                  <a:pt x="1868" y="861"/>
                </a:lnTo>
                <a:lnTo>
                  <a:pt x="494" y="861"/>
                </a:lnTo>
                <a:lnTo>
                  <a:pt x="0" y="0"/>
                </a:lnTo>
                <a:close/>
              </a:path>
            </a:pathLst>
          </a:custGeom>
          <a:solidFill>
            <a:schemeClr val="accent1"/>
          </a:solidFill>
          <a:ln w="0">
            <a:noFill/>
            <a:prstDash val="solid"/>
            <a:round/>
          </a:ln>
        </p:spPr>
        <p:txBody>
          <a:bodyPr vert="horz" wrap="square" lIns="91435" tIns="45717" rIns="91435" bIns="45717" numCol="1" anchor="t" anchorCtr="0" compatLnSpc="1"/>
          <a:lstStyle/>
          <a:p>
            <a:endParaRPr lang="zh-CN" altLang="en-US"/>
          </a:p>
        </p:txBody>
      </p:sp>
      <p:sp>
        <p:nvSpPr>
          <p:cNvPr id="21" name="任意多边形 20"/>
          <p:cNvSpPr/>
          <p:nvPr/>
        </p:nvSpPr>
        <p:spPr bwMode="auto">
          <a:xfrm>
            <a:off x="-1337" y="3239004"/>
            <a:ext cx="6498292" cy="1408012"/>
          </a:xfrm>
          <a:custGeom>
            <a:avLst/>
            <a:gdLst>
              <a:gd name="connsiteX0" fmla="*/ 9784407 w 10507307"/>
              <a:gd name="connsiteY0" fmla="*/ 858166 h 1980017"/>
              <a:gd name="connsiteX1" fmla="*/ 10507307 w 10507307"/>
              <a:gd name="connsiteY1" fmla="*/ 1980017 h 1980017"/>
              <a:gd name="connsiteX2" fmla="*/ 9138223 w 10507307"/>
              <a:gd name="connsiteY2" fmla="*/ 1980017 h 1980017"/>
              <a:gd name="connsiteX3" fmla="*/ 0 w 10507307"/>
              <a:gd name="connsiteY3" fmla="*/ 0 h 1980017"/>
              <a:gd name="connsiteX4" fmla="*/ 8031480 w 10507307"/>
              <a:gd name="connsiteY4" fmla="*/ 0 h 1980017"/>
              <a:gd name="connsiteX5" fmla="*/ 9138223 w 10507307"/>
              <a:gd name="connsiteY5" fmla="*/ 1980017 h 1980017"/>
              <a:gd name="connsiteX6" fmla="*/ 0 w 10507307"/>
              <a:gd name="connsiteY6" fmla="*/ 1980017 h 1980017"/>
              <a:gd name="connsiteX0-1" fmla="*/ 9784407 w 9784407"/>
              <a:gd name="connsiteY0-2" fmla="*/ 858166 h 1980017"/>
              <a:gd name="connsiteX1-3" fmla="*/ 9138223 w 9784407"/>
              <a:gd name="connsiteY1-4" fmla="*/ 1980017 h 1980017"/>
              <a:gd name="connsiteX2-5" fmla="*/ 9784407 w 9784407"/>
              <a:gd name="connsiteY2-6" fmla="*/ 858166 h 1980017"/>
              <a:gd name="connsiteX3-7" fmla="*/ 0 w 9784407"/>
              <a:gd name="connsiteY3-8" fmla="*/ 0 h 1980017"/>
              <a:gd name="connsiteX4-9" fmla="*/ 8031480 w 9784407"/>
              <a:gd name="connsiteY4-10" fmla="*/ 0 h 1980017"/>
              <a:gd name="connsiteX5-11" fmla="*/ 9138223 w 9784407"/>
              <a:gd name="connsiteY5-12" fmla="*/ 1980017 h 1980017"/>
              <a:gd name="connsiteX6-13" fmla="*/ 0 w 9784407"/>
              <a:gd name="connsiteY6-14" fmla="*/ 1980017 h 1980017"/>
              <a:gd name="connsiteX7" fmla="*/ 0 w 9784407"/>
              <a:gd name="connsiteY7" fmla="*/ 0 h 1980017"/>
              <a:gd name="connsiteX0-15" fmla="*/ 0 w 9138223"/>
              <a:gd name="connsiteY0-16" fmla="*/ 0 h 1980017"/>
              <a:gd name="connsiteX1-17" fmla="*/ 8031480 w 9138223"/>
              <a:gd name="connsiteY1-18" fmla="*/ 0 h 1980017"/>
              <a:gd name="connsiteX2-19" fmla="*/ 9138223 w 9138223"/>
              <a:gd name="connsiteY2-20" fmla="*/ 1980017 h 1980017"/>
              <a:gd name="connsiteX3-21" fmla="*/ 0 w 9138223"/>
              <a:gd name="connsiteY3-22" fmla="*/ 1980017 h 1980017"/>
              <a:gd name="connsiteX4-23" fmla="*/ 0 w 9138223"/>
              <a:gd name="connsiteY4-24" fmla="*/ 0 h 198001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138223" h="1980017">
                <a:moveTo>
                  <a:pt x="0" y="0"/>
                </a:moveTo>
                <a:lnTo>
                  <a:pt x="8031480" y="0"/>
                </a:lnTo>
                <a:lnTo>
                  <a:pt x="9138223" y="1980017"/>
                </a:lnTo>
                <a:lnTo>
                  <a:pt x="0" y="1980017"/>
                </a:lnTo>
                <a:lnTo>
                  <a:pt x="0" y="0"/>
                </a:lnTo>
                <a:close/>
              </a:path>
            </a:pathLst>
          </a:custGeom>
          <a:solidFill>
            <a:schemeClr val="accent1"/>
          </a:solidFill>
          <a:ln w="0">
            <a:noFill/>
            <a:prstDash val="solid"/>
            <a:round/>
          </a:ln>
        </p:spPr>
        <p:txBody>
          <a:bodyPr vert="horz" wrap="square" lIns="91435" tIns="45717" rIns="91435" bIns="45717" numCol="1" anchor="t" anchorCtr="0" compatLnSpc="1">
            <a:noAutofit/>
          </a:bodyPr>
          <a:lstStyle/>
          <a:p>
            <a:endParaRPr lang="zh-CN" altLang="en-US"/>
          </a:p>
        </p:txBody>
      </p:sp>
      <p:sp>
        <p:nvSpPr>
          <p:cNvPr id="17" name="Freeform 11"/>
          <p:cNvSpPr/>
          <p:nvPr/>
        </p:nvSpPr>
        <p:spPr bwMode="auto">
          <a:xfrm>
            <a:off x="4437632" y="496484"/>
            <a:ext cx="3032895" cy="2639614"/>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solidFill>
            <a:schemeClr val="accent2"/>
          </a:solidFill>
          <a:ln w="0">
            <a:noFill/>
            <a:prstDash val="solid"/>
            <a:round/>
          </a:ln>
        </p:spPr>
        <p:txBody>
          <a:bodyPr vert="horz" wrap="square" lIns="91435" tIns="45717" rIns="91435" bIns="45717" numCol="1" anchor="t" anchorCtr="0" compatLnSpc="1"/>
          <a:lstStyle/>
          <a:p>
            <a:endParaRPr lang="zh-CN" altLang="en-US" dirty="0"/>
          </a:p>
        </p:txBody>
      </p:sp>
      <p:sp>
        <p:nvSpPr>
          <p:cNvPr id="10" name="矩形 259"/>
          <p:cNvSpPr>
            <a:spLocks noChangeArrowheads="1"/>
          </p:cNvSpPr>
          <p:nvPr/>
        </p:nvSpPr>
        <p:spPr bwMode="auto">
          <a:xfrm>
            <a:off x="534140" y="1611815"/>
            <a:ext cx="3914779"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4800" dirty="0">
                <a:solidFill>
                  <a:schemeClr val="accent1"/>
                </a:solidFill>
                <a:latin typeface="Arial" panose="020B0604020202020204" pitchFamily="34" charset="0"/>
                <a:cs typeface="Arial" panose="020B0604020202020204" pitchFamily="34" charset="0"/>
              </a:rPr>
              <a:t>THANK YOU</a:t>
            </a:r>
            <a:endParaRPr lang="en-US" altLang="zh-CN" dirty="0">
              <a:solidFill>
                <a:schemeClr val="accent1"/>
              </a:solidFill>
              <a:latin typeface="Arial" panose="020B0604020202020204" pitchFamily="34" charset="0"/>
              <a:cs typeface="Arial" panose="020B0604020202020204" pitchFamily="34" charset="0"/>
            </a:endParaRPr>
          </a:p>
        </p:txBody>
      </p:sp>
      <p:sp>
        <p:nvSpPr>
          <p:cNvPr id="19" name="矩形 259"/>
          <p:cNvSpPr>
            <a:spLocks noChangeArrowheads="1"/>
          </p:cNvSpPr>
          <p:nvPr/>
        </p:nvSpPr>
        <p:spPr bwMode="auto">
          <a:xfrm>
            <a:off x="5228511" y="1895836"/>
            <a:ext cx="1462424" cy="7221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4695" dirty="0">
                <a:solidFill>
                  <a:schemeClr val="bg1"/>
                </a:solidFill>
                <a:latin typeface="Arial" panose="020B0604020202020204" pitchFamily="34" charset="0"/>
                <a:cs typeface="Arial" panose="020B0604020202020204" pitchFamily="34" charset="0"/>
              </a:rPr>
              <a:t>2019</a:t>
            </a:r>
            <a:endParaRPr lang="en-US" altLang="zh-CN" sz="3130" dirty="0">
              <a:solidFill>
                <a:schemeClr val="bg1"/>
              </a:solidFill>
              <a:latin typeface="Arial" panose="020B0604020202020204" pitchFamily="34" charset="0"/>
              <a:cs typeface="Arial" panose="020B0604020202020204" pitchFamily="34" charset="0"/>
            </a:endParaRPr>
          </a:p>
        </p:txBody>
      </p:sp>
      <p:sp>
        <p:nvSpPr>
          <p:cNvPr id="13" name="Freeform 7"/>
          <p:cNvSpPr/>
          <p:nvPr/>
        </p:nvSpPr>
        <p:spPr bwMode="auto">
          <a:xfrm>
            <a:off x="5872498" y="3239004"/>
            <a:ext cx="1598029" cy="1408012"/>
          </a:xfrm>
          <a:custGeom>
            <a:avLst/>
            <a:gdLst>
              <a:gd name="T0" fmla="*/ 0 w 999"/>
              <a:gd name="T1" fmla="*/ 0 h 862"/>
              <a:gd name="T2" fmla="*/ 999 w 999"/>
              <a:gd name="T3" fmla="*/ 0 h 862"/>
              <a:gd name="T4" fmla="*/ 492 w 999"/>
              <a:gd name="T5" fmla="*/ 862 h 862"/>
              <a:gd name="T6" fmla="*/ 0 w 999"/>
              <a:gd name="T7" fmla="*/ 0 h 862"/>
            </a:gdLst>
            <a:ahLst/>
            <a:cxnLst>
              <a:cxn ang="0">
                <a:pos x="T0" y="T1"/>
              </a:cxn>
              <a:cxn ang="0">
                <a:pos x="T2" y="T3"/>
              </a:cxn>
              <a:cxn ang="0">
                <a:pos x="T4" y="T5"/>
              </a:cxn>
              <a:cxn ang="0">
                <a:pos x="T6" y="T7"/>
              </a:cxn>
            </a:cxnLst>
            <a:rect l="0" t="0" r="r" b="b"/>
            <a:pathLst>
              <a:path w="999" h="862">
                <a:moveTo>
                  <a:pt x="0" y="0"/>
                </a:moveTo>
                <a:lnTo>
                  <a:pt x="999" y="0"/>
                </a:lnTo>
                <a:lnTo>
                  <a:pt x="492" y="862"/>
                </a:lnTo>
                <a:lnTo>
                  <a:pt x="0" y="0"/>
                </a:lnTo>
                <a:close/>
              </a:path>
            </a:pathLst>
          </a:custGeom>
          <a:blipFill dpi="0" rotWithShape="1">
            <a:blip r:embed="rId5" cstate="print">
              <a:extLst>
                <a:ext uri="{28A0092B-C50C-407E-A947-70E740481C1C}">
                  <a14:useLocalDpi xmlns:a14="http://schemas.microsoft.com/office/drawing/2010/main" val="0"/>
                </a:ext>
              </a:extLst>
            </a:blip>
            <a:srcRect/>
            <a:stretch>
              <a:fillRect l="-24951" t="-7308" r="-24951" b="-7308"/>
            </a:stretch>
          </a:blipFill>
          <a:ln w="0">
            <a:noFill/>
            <a:prstDash val="solid"/>
            <a:round/>
          </a:ln>
        </p:spPr>
        <p:txBody>
          <a:bodyPr vert="horz" wrap="square" lIns="91435" tIns="45717" rIns="91435" bIns="45717"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827584" y="195486"/>
            <a:ext cx="5851406"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毡笔黑简体" panose="03000509000000000000" pitchFamily="65" charset="-122"/>
                <a:ea typeface="方正毡笔黑简体" panose="03000509000000000000" pitchFamily="65" charset="-122"/>
              </a:rPr>
              <a:t>一、	建设工程档案、文件相关术语</a:t>
            </a:r>
          </a:p>
        </p:txBody>
      </p:sp>
      <p:sp>
        <p:nvSpPr>
          <p:cNvPr id="37" name="TextBox 36"/>
          <p:cNvSpPr txBox="1"/>
          <p:nvPr/>
        </p:nvSpPr>
        <p:spPr>
          <a:xfrm>
            <a:off x="2461048" y="699542"/>
            <a:ext cx="5567336" cy="1107996"/>
          </a:xfrm>
          <a:prstGeom prst="rect">
            <a:avLst/>
          </a:prstGeom>
          <a:noFill/>
        </p:spPr>
        <p:txBody>
          <a:bodyPr wrap="square" rtlCol="0">
            <a:spAutoFit/>
          </a:bodyPr>
          <a:lstStyle/>
          <a:p>
            <a:pPr>
              <a:lnSpc>
                <a:spcPct val="150000"/>
              </a:lnSpc>
            </a:pPr>
            <a:r>
              <a:rPr lang="en-US" altLang="zh-CN" sz="2000" b="0" dirty="0">
                <a:solidFill>
                  <a:schemeClr val="tx1">
                    <a:lumMod val="85000"/>
                    <a:lumOff val="15000"/>
                  </a:schemeClr>
                </a:solidFill>
                <a:latin typeface="方正黑体简体" panose="02010601030101010101" pitchFamily="2" charset="-122"/>
                <a:ea typeface="方正黑体简体" panose="02010601030101010101" pitchFamily="2" charset="-122"/>
              </a:rPr>
              <a:t>1</a:t>
            </a:r>
            <a:r>
              <a:rPr lang="zh-CN" altLang="en-US" sz="2000" b="0" dirty="0">
                <a:solidFill>
                  <a:schemeClr val="tx1">
                    <a:lumMod val="85000"/>
                    <a:lumOff val="15000"/>
                  </a:schemeClr>
                </a:solidFill>
                <a:latin typeface="方正黑体简体" panose="02010601030101010101" pitchFamily="2" charset="-122"/>
                <a:ea typeface="方正黑体简体" panose="02010601030101010101" pitchFamily="2" charset="-122"/>
              </a:rPr>
              <a:t>、建设工程</a:t>
            </a: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文件</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在工程建设过程中形成的各种形式的信息记录，包括工程准备阶段文件、监理文件、施工文件、竣工图和竣工验收文件，简称为工程</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文件。</a:t>
            </a: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38" name="组合 37"/>
          <p:cNvGrpSpPr/>
          <p:nvPr/>
        </p:nvGrpSpPr>
        <p:grpSpPr>
          <a:xfrm>
            <a:off x="1270483" y="853465"/>
            <a:ext cx="864096" cy="864096"/>
            <a:chOff x="2280387" y="2060848"/>
            <a:chExt cx="1894500" cy="1894500"/>
          </a:xfrm>
          <a:solidFill>
            <a:srgbClr val="0070C0"/>
          </a:solidFill>
        </p:grpSpPr>
        <p:sp>
          <p:nvSpPr>
            <p:cNvPr id="72" name="椭圆 71"/>
            <p:cNvSpPr/>
            <p:nvPr/>
          </p:nvSpPr>
          <p:spPr>
            <a:xfrm>
              <a:off x="2446695" y="2227156"/>
              <a:ext cx="1561885" cy="156188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b="1" dirty="0" smtClean="0">
                  <a:latin typeface="微软雅黑" panose="020B0503020204020204" pitchFamily="34" charset="-122"/>
                  <a:ea typeface="微软雅黑" panose="020B0503020204020204" pitchFamily="34" charset="-122"/>
                </a:rPr>
                <a:t>1</a:t>
              </a:r>
              <a:endParaRPr lang="zh-CN" altLang="en-US" b="1" dirty="0">
                <a:latin typeface="微软雅黑" panose="020B0503020204020204" pitchFamily="34" charset="-122"/>
                <a:ea typeface="微软雅黑" panose="020B0503020204020204" pitchFamily="34" charset="-122"/>
              </a:endParaRPr>
            </a:p>
          </p:txBody>
        </p:sp>
        <p:sp>
          <p:nvSpPr>
            <p:cNvPr id="73" name="椭圆 72"/>
            <p:cNvSpPr/>
            <p:nvPr/>
          </p:nvSpPr>
          <p:spPr>
            <a:xfrm>
              <a:off x="2280387" y="2060848"/>
              <a:ext cx="1894500" cy="18945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74" name="TextBox 73"/>
          <p:cNvSpPr txBox="1"/>
          <p:nvPr/>
        </p:nvSpPr>
        <p:spPr>
          <a:xfrm>
            <a:off x="2461048" y="1779662"/>
            <a:ext cx="5567336" cy="1107996"/>
          </a:xfrm>
          <a:prstGeom prst="rect">
            <a:avLst/>
          </a:prstGeom>
          <a:noFill/>
        </p:spPr>
        <p:txBody>
          <a:bodyPr wrap="square" rtlCol="0">
            <a:spAutoFit/>
          </a:bodyPr>
          <a:lstStyle/>
          <a:p>
            <a:pPr>
              <a:lnSpc>
                <a:spcPct val="150000"/>
              </a:lnSpc>
            </a:pPr>
            <a:r>
              <a:rPr lang="en-US" altLang="zh-CN" sz="2000" b="0" dirty="0">
                <a:solidFill>
                  <a:schemeClr val="tx1">
                    <a:lumMod val="85000"/>
                    <a:lumOff val="15000"/>
                  </a:schemeClr>
                </a:solidFill>
                <a:latin typeface="方正黑体简体" panose="02010601030101010101" pitchFamily="2" charset="-122"/>
                <a:ea typeface="方正黑体简体" panose="02010601030101010101" pitchFamily="2" charset="-122"/>
              </a:rPr>
              <a:t>2</a:t>
            </a:r>
            <a:r>
              <a:rPr lang="zh-CN" altLang="en-US" sz="2000" b="0" dirty="0">
                <a:solidFill>
                  <a:schemeClr val="tx1">
                    <a:lumMod val="85000"/>
                    <a:lumOff val="15000"/>
                  </a:schemeClr>
                </a:solidFill>
                <a:latin typeface="方正黑体简体" panose="02010601030101010101" pitchFamily="2" charset="-122"/>
                <a:ea typeface="方正黑体简体" panose="02010601030101010101" pitchFamily="2" charset="-122"/>
              </a:rPr>
              <a:t>、建设工程</a:t>
            </a: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档案</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在工程建设活动中直接形成的具有归档保存价值的文字、图纸、图表、声像、电子文件等各种形式的历史记录，简称工程档案。</a:t>
            </a:r>
          </a:p>
        </p:txBody>
      </p:sp>
      <p:grpSp>
        <p:nvGrpSpPr>
          <p:cNvPr id="75" name="组合 74"/>
          <p:cNvGrpSpPr/>
          <p:nvPr/>
        </p:nvGrpSpPr>
        <p:grpSpPr>
          <a:xfrm>
            <a:off x="1270483" y="1923678"/>
            <a:ext cx="864096" cy="864096"/>
            <a:chOff x="1331640" y="2365633"/>
            <a:chExt cx="1048470" cy="1048470"/>
          </a:xfrm>
        </p:grpSpPr>
        <p:sp>
          <p:nvSpPr>
            <p:cNvPr id="76" name="椭圆 75"/>
            <p:cNvSpPr/>
            <p:nvPr/>
          </p:nvSpPr>
          <p:spPr>
            <a:xfrm>
              <a:off x="1423680" y="2457673"/>
              <a:ext cx="864391" cy="8643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b="1" dirty="0" smtClean="0">
                  <a:latin typeface="微软雅黑" panose="020B0503020204020204" pitchFamily="34" charset="-122"/>
                  <a:ea typeface="微软雅黑" panose="020B0503020204020204" pitchFamily="34" charset="-122"/>
                </a:rPr>
                <a:t>2</a:t>
              </a:r>
              <a:endParaRPr lang="zh-CN" altLang="en-US" b="1" dirty="0">
                <a:latin typeface="微软雅黑" panose="020B0503020204020204" pitchFamily="34" charset="-122"/>
                <a:ea typeface="微软雅黑" panose="020B0503020204020204" pitchFamily="34" charset="-122"/>
              </a:endParaRPr>
            </a:p>
          </p:txBody>
        </p:sp>
        <p:sp>
          <p:nvSpPr>
            <p:cNvPr id="77" name="椭圆 76"/>
            <p:cNvSpPr/>
            <p:nvPr/>
          </p:nvSpPr>
          <p:spPr>
            <a:xfrm>
              <a:off x="1331640" y="2365633"/>
              <a:ext cx="1048470" cy="104847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78" name="TextBox 77"/>
          <p:cNvSpPr txBox="1"/>
          <p:nvPr/>
        </p:nvSpPr>
        <p:spPr>
          <a:xfrm>
            <a:off x="2461048" y="2859782"/>
            <a:ext cx="5567336" cy="1107996"/>
          </a:xfrm>
          <a:prstGeom prst="rect">
            <a:avLst/>
          </a:prstGeom>
          <a:noFill/>
        </p:spPr>
        <p:txBody>
          <a:bodyPr wrap="square" rtlCol="0">
            <a:spAutoFit/>
          </a:bodyPr>
          <a:lstStyle/>
          <a:p>
            <a:pPr>
              <a:lnSpc>
                <a:spcPct val="150000"/>
              </a:lnSpc>
            </a:pPr>
            <a:r>
              <a:rPr lang="en-US" altLang="zh-CN" sz="2000" b="0" dirty="0">
                <a:solidFill>
                  <a:schemeClr val="tx1">
                    <a:lumMod val="85000"/>
                    <a:lumOff val="15000"/>
                  </a:schemeClr>
                </a:solidFill>
                <a:latin typeface="方正黑体简体" panose="02010601030101010101" pitchFamily="2" charset="-122"/>
                <a:ea typeface="方正黑体简体" panose="02010601030101010101" pitchFamily="2" charset="-122"/>
              </a:rPr>
              <a:t>3</a:t>
            </a:r>
            <a:r>
              <a:rPr lang="zh-CN" altLang="en-US" sz="2000" b="0" dirty="0">
                <a:solidFill>
                  <a:schemeClr val="tx1">
                    <a:lumMod val="85000"/>
                    <a:lumOff val="15000"/>
                  </a:schemeClr>
                </a:solidFill>
                <a:latin typeface="方正黑体简体" panose="02010601030101010101" pitchFamily="2" charset="-122"/>
                <a:ea typeface="方正黑体简体" panose="02010601030101010101" pitchFamily="2" charset="-122"/>
              </a:rPr>
              <a:t>、建设工程电子</a:t>
            </a: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档案</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工程建设过程中形成的，具有参考和利用价值并作为档案保存的电子文件及其</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元数据。</a:t>
            </a: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9" name="组合 78"/>
          <p:cNvGrpSpPr/>
          <p:nvPr/>
        </p:nvGrpSpPr>
        <p:grpSpPr>
          <a:xfrm>
            <a:off x="1270483" y="3003798"/>
            <a:ext cx="864096" cy="864096"/>
            <a:chOff x="2280387" y="2060848"/>
            <a:chExt cx="1894500" cy="1894500"/>
          </a:xfrm>
        </p:grpSpPr>
        <p:sp>
          <p:nvSpPr>
            <p:cNvPr id="80" name="椭圆 79"/>
            <p:cNvSpPr/>
            <p:nvPr/>
          </p:nvSpPr>
          <p:spPr>
            <a:xfrm>
              <a:off x="2446695" y="2227156"/>
              <a:ext cx="1561885" cy="156188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b="1" dirty="0" smtClean="0">
                  <a:latin typeface="微软雅黑" panose="020B0503020204020204" pitchFamily="34" charset="-122"/>
                  <a:ea typeface="微软雅黑" panose="020B0503020204020204" pitchFamily="34" charset="-122"/>
                </a:rPr>
                <a:t>3</a:t>
              </a:r>
              <a:endParaRPr lang="zh-CN" altLang="en-US" b="1" dirty="0">
                <a:latin typeface="微软雅黑" panose="020B0503020204020204" pitchFamily="34" charset="-122"/>
                <a:ea typeface="微软雅黑" panose="020B0503020204020204" pitchFamily="34" charset="-122"/>
              </a:endParaRPr>
            </a:p>
          </p:txBody>
        </p:sp>
        <p:sp>
          <p:nvSpPr>
            <p:cNvPr id="81" name="椭圆 80"/>
            <p:cNvSpPr/>
            <p:nvPr/>
          </p:nvSpPr>
          <p:spPr>
            <a:xfrm>
              <a:off x="2280387" y="2060848"/>
              <a:ext cx="1894500" cy="18945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15" name="TextBox 77"/>
          <p:cNvSpPr txBox="1"/>
          <p:nvPr/>
        </p:nvSpPr>
        <p:spPr>
          <a:xfrm>
            <a:off x="2450197" y="3939902"/>
            <a:ext cx="5567336" cy="1107996"/>
          </a:xfrm>
          <a:prstGeom prst="rect">
            <a:avLst/>
          </a:prstGeom>
          <a:noFill/>
        </p:spPr>
        <p:txBody>
          <a:bodyPr wrap="square" rtlCol="0">
            <a:spAutoFit/>
          </a:bodyPr>
          <a:lstStyle/>
          <a:p>
            <a:pPr>
              <a:lnSpc>
                <a:spcPct val="150000"/>
              </a:lnSpc>
            </a:pPr>
            <a:r>
              <a:rPr lang="en-US" altLang="zh-CN" sz="2000" b="0" dirty="0">
                <a:solidFill>
                  <a:schemeClr val="tx1">
                    <a:lumMod val="85000"/>
                    <a:lumOff val="15000"/>
                  </a:schemeClr>
                </a:solidFill>
                <a:latin typeface="方正黑体简体" panose="02010601030101010101" pitchFamily="2" charset="-122"/>
                <a:ea typeface="方正黑体简体" panose="02010601030101010101" pitchFamily="2" charset="-122"/>
              </a:rPr>
              <a:t>4</a:t>
            </a:r>
            <a:r>
              <a:rPr lang="zh-CN" altLang="en-US" sz="2000" b="0" dirty="0">
                <a:solidFill>
                  <a:schemeClr val="tx1">
                    <a:lumMod val="85000"/>
                    <a:lumOff val="15000"/>
                  </a:schemeClr>
                </a:solidFill>
                <a:latin typeface="方正黑体简体" panose="02010601030101010101" pitchFamily="2" charset="-122"/>
                <a:ea typeface="方正黑体简体" panose="02010601030101010101" pitchFamily="2" charset="-122"/>
              </a:rPr>
              <a:t>、建设工程声像</a:t>
            </a: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档案</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记录工程建设活动，具有保存价值的，用照片、影片、录音带、录像带、光盘、硬盘等记载的声音、图片和影像等历史记录。</a:t>
            </a:r>
          </a:p>
        </p:txBody>
      </p:sp>
      <p:grpSp>
        <p:nvGrpSpPr>
          <p:cNvPr id="16" name="组合 15"/>
          <p:cNvGrpSpPr/>
          <p:nvPr/>
        </p:nvGrpSpPr>
        <p:grpSpPr>
          <a:xfrm>
            <a:off x="1259632" y="4083918"/>
            <a:ext cx="864096" cy="864096"/>
            <a:chOff x="2280387" y="2060848"/>
            <a:chExt cx="1894500" cy="1894500"/>
          </a:xfrm>
        </p:grpSpPr>
        <p:sp>
          <p:nvSpPr>
            <p:cNvPr id="17" name="椭圆 16"/>
            <p:cNvSpPr/>
            <p:nvPr/>
          </p:nvSpPr>
          <p:spPr>
            <a:xfrm>
              <a:off x="2446695" y="2227156"/>
              <a:ext cx="1561885" cy="156188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b="1" dirty="0" smtClean="0">
                  <a:latin typeface="微软雅黑" panose="020B0503020204020204" pitchFamily="34" charset="-122"/>
                  <a:ea typeface="微软雅黑" panose="020B0503020204020204" pitchFamily="34" charset="-122"/>
                </a:rPr>
                <a:t>4</a:t>
              </a:r>
              <a:endParaRPr lang="zh-CN" altLang="en-US" b="1" dirty="0">
                <a:latin typeface="微软雅黑" panose="020B0503020204020204" pitchFamily="34" charset="-122"/>
                <a:ea typeface="微软雅黑" panose="020B0503020204020204" pitchFamily="34" charset="-122"/>
              </a:endParaRPr>
            </a:p>
          </p:txBody>
        </p:sp>
        <p:sp>
          <p:nvSpPr>
            <p:cNvPr id="18" name="椭圆 17"/>
            <p:cNvSpPr/>
            <p:nvPr/>
          </p:nvSpPr>
          <p:spPr>
            <a:xfrm>
              <a:off x="2280387" y="2060848"/>
              <a:ext cx="1894500" cy="18945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827584" y="195486"/>
            <a:ext cx="5851406"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毡笔黑简体" panose="03000509000000000000" pitchFamily="65" charset="-122"/>
                <a:ea typeface="方正毡笔黑简体" panose="03000509000000000000" pitchFamily="65" charset="-122"/>
              </a:rPr>
              <a:t>一、	建设工程档案、文件相关术语</a:t>
            </a:r>
          </a:p>
        </p:txBody>
      </p:sp>
      <p:sp>
        <p:nvSpPr>
          <p:cNvPr id="37" name="TextBox 36"/>
          <p:cNvSpPr txBox="1"/>
          <p:nvPr/>
        </p:nvSpPr>
        <p:spPr>
          <a:xfrm>
            <a:off x="2461048" y="836260"/>
            <a:ext cx="5567336" cy="799386"/>
          </a:xfrm>
          <a:prstGeom prst="rect">
            <a:avLst/>
          </a:prstGeom>
          <a:noFill/>
        </p:spPr>
        <p:txBody>
          <a:bodyPr wrap="square" rtlCol="0">
            <a:spAutoFit/>
          </a:bodyPr>
          <a:lstStyle/>
          <a:p>
            <a:pPr>
              <a:lnSpc>
                <a:spcPts val="1900"/>
              </a:lnSpc>
            </a:pPr>
            <a:r>
              <a:rPr lang="en-US" altLang="zh-CN" sz="2000" b="0" dirty="0">
                <a:solidFill>
                  <a:schemeClr val="tx1">
                    <a:lumMod val="85000"/>
                    <a:lumOff val="15000"/>
                  </a:schemeClr>
                </a:solidFill>
                <a:latin typeface="方正黑体简体" panose="02010601030101010101" pitchFamily="2" charset="-122"/>
                <a:ea typeface="方正黑体简体" panose="02010601030101010101" pitchFamily="2" charset="-122"/>
              </a:rPr>
              <a:t>5</a:t>
            </a:r>
            <a:r>
              <a:rPr lang="zh-CN" altLang="en-US" sz="2000" b="0" dirty="0">
                <a:solidFill>
                  <a:schemeClr val="tx1">
                    <a:lumMod val="85000"/>
                    <a:lumOff val="15000"/>
                  </a:schemeClr>
                </a:solidFill>
                <a:latin typeface="方正黑体简体" panose="02010601030101010101" pitchFamily="2" charset="-122"/>
                <a:ea typeface="方正黑体简体" panose="02010601030101010101" pitchFamily="2" charset="-122"/>
              </a:rPr>
              <a:t>、城市建设</a:t>
            </a: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档案</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ts val="19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是指在城市规划、建设及其管理活动中直接形成的对国家和社会具有保存价值的文字、图纸、图表、声像等各种载体的文件材料。</a:t>
            </a:r>
          </a:p>
        </p:txBody>
      </p:sp>
      <p:grpSp>
        <p:nvGrpSpPr>
          <p:cNvPr id="38" name="组合 37"/>
          <p:cNvGrpSpPr/>
          <p:nvPr/>
        </p:nvGrpSpPr>
        <p:grpSpPr>
          <a:xfrm>
            <a:off x="1270483" y="853465"/>
            <a:ext cx="864096" cy="864096"/>
            <a:chOff x="2280387" y="2060848"/>
            <a:chExt cx="1894500" cy="1894500"/>
          </a:xfrm>
          <a:solidFill>
            <a:srgbClr val="0070C0"/>
          </a:solidFill>
        </p:grpSpPr>
        <p:sp>
          <p:nvSpPr>
            <p:cNvPr id="72" name="椭圆 71"/>
            <p:cNvSpPr/>
            <p:nvPr/>
          </p:nvSpPr>
          <p:spPr>
            <a:xfrm>
              <a:off x="2446695" y="2227156"/>
              <a:ext cx="1561885" cy="156188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b="1" dirty="0" smtClean="0">
                  <a:latin typeface="微软雅黑" panose="020B0503020204020204" pitchFamily="34" charset="-122"/>
                  <a:ea typeface="微软雅黑" panose="020B0503020204020204" pitchFamily="34" charset="-122"/>
                </a:rPr>
                <a:t>5</a:t>
              </a:r>
              <a:endParaRPr lang="zh-CN" altLang="en-US" b="1" dirty="0">
                <a:latin typeface="微软雅黑" panose="020B0503020204020204" pitchFamily="34" charset="-122"/>
                <a:ea typeface="微软雅黑" panose="020B0503020204020204" pitchFamily="34" charset="-122"/>
              </a:endParaRPr>
            </a:p>
          </p:txBody>
        </p:sp>
        <p:sp>
          <p:nvSpPr>
            <p:cNvPr id="73" name="椭圆 72"/>
            <p:cNvSpPr/>
            <p:nvPr/>
          </p:nvSpPr>
          <p:spPr>
            <a:xfrm>
              <a:off x="2280387" y="2060848"/>
              <a:ext cx="1894500" cy="18945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74" name="TextBox 73"/>
          <p:cNvSpPr txBox="1"/>
          <p:nvPr/>
        </p:nvSpPr>
        <p:spPr>
          <a:xfrm>
            <a:off x="2461048" y="1817076"/>
            <a:ext cx="5567336" cy="799386"/>
          </a:xfrm>
          <a:prstGeom prst="rect">
            <a:avLst/>
          </a:prstGeom>
          <a:noFill/>
        </p:spPr>
        <p:txBody>
          <a:bodyPr wrap="square" rtlCol="0">
            <a:spAutoFit/>
          </a:bodyPr>
          <a:lstStyle/>
          <a:p>
            <a:pPr>
              <a:lnSpc>
                <a:spcPts val="1900"/>
              </a:lnSpc>
            </a:pPr>
            <a:r>
              <a:rPr lang="en-US" altLang="zh-CN" sz="2000" b="0" dirty="0">
                <a:solidFill>
                  <a:schemeClr val="tx1">
                    <a:lumMod val="85000"/>
                    <a:lumOff val="15000"/>
                  </a:schemeClr>
                </a:solidFill>
                <a:latin typeface="方正黑体简体" panose="02010601030101010101" pitchFamily="2" charset="-122"/>
                <a:ea typeface="方正黑体简体" panose="02010601030101010101" pitchFamily="2" charset="-122"/>
              </a:rPr>
              <a:t>6</a:t>
            </a:r>
            <a:r>
              <a:rPr lang="zh-CN" altLang="en-US" sz="2000" b="0" dirty="0">
                <a:solidFill>
                  <a:schemeClr val="tx1">
                    <a:lumMod val="85000"/>
                    <a:lumOff val="15000"/>
                  </a:schemeClr>
                </a:solidFill>
                <a:latin typeface="方正黑体简体" panose="02010601030101010101" pitchFamily="2" charset="-122"/>
                <a:ea typeface="方正黑体简体" panose="02010601030101010101" pitchFamily="2" charset="-122"/>
              </a:rPr>
              <a:t>、</a:t>
            </a: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立卷</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ts val="19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所谓立卷，即建设工程资料在归档时按照一定的原则和方法，将有保存价值的资料分门别类整理成案卷，亦称组卷。</a:t>
            </a:r>
          </a:p>
        </p:txBody>
      </p:sp>
      <p:grpSp>
        <p:nvGrpSpPr>
          <p:cNvPr id="75" name="组合 74"/>
          <p:cNvGrpSpPr/>
          <p:nvPr/>
        </p:nvGrpSpPr>
        <p:grpSpPr>
          <a:xfrm>
            <a:off x="1270483" y="1851670"/>
            <a:ext cx="864096" cy="864096"/>
            <a:chOff x="1331640" y="2365633"/>
            <a:chExt cx="1048470" cy="1048470"/>
          </a:xfrm>
        </p:grpSpPr>
        <p:sp>
          <p:nvSpPr>
            <p:cNvPr id="76" name="椭圆 75"/>
            <p:cNvSpPr/>
            <p:nvPr/>
          </p:nvSpPr>
          <p:spPr>
            <a:xfrm>
              <a:off x="1423680" y="2457673"/>
              <a:ext cx="864391" cy="8643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b="1" dirty="0" smtClean="0">
                  <a:latin typeface="微软雅黑" panose="020B0503020204020204" pitchFamily="34" charset="-122"/>
                  <a:ea typeface="微软雅黑" panose="020B0503020204020204" pitchFamily="34" charset="-122"/>
                </a:rPr>
                <a:t>6</a:t>
              </a:r>
              <a:endParaRPr lang="zh-CN" altLang="en-US" b="1" dirty="0">
                <a:latin typeface="微软雅黑" panose="020B0503020204020204" pitchFamily="34" charset="-122"/>
                <a:ea typeface="微软雅黑" panose="020B0503020204020204" pitchFamily="34" charset="-122"/>
              </a:endParaRPr>
            </a:p>
          </p:txBody>
        </p:sp>
        <p:sp>
          <p:nvSpPr>
            <p:cNvPr id="77" name="椭圆 76"/>
            <p:cNvSpPr/>
            <p:nvPr/>
          </p:nvSpPr>
          <p:spPr>
            <a:xfrm>
              <a:off x="1331640" y="2365633"/>
              <a:ext cx="1048470" cy="104847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
        <p:nvSpPr>
          <p:cNvPr id="78" name="TextBox 77"/>
          <p:cNvSpPr txBox="1"/>
          <p:nvPr/>
        </p:nvSpPr>
        <p:spPr>
          <a:xfrm>
            <a:off x="2461048" y="2787774"/>
            <a:ext cx="5567336" cy="2285241"/>
          </a:xfrm>
          <a:prstGeom prst="rect">
            <a:avLst/>
          </a:prstGeom>
          <a:noFill/>
        </p:spPr>
        <p:txBody>
          <a:bodyPr wrap="square" rtlCol="0">
            <a:spAutoFit/>
          </a:bodyPr>
          <a:lstStyle/>
          <a:p>
            <a:pPr>
              <a:lnSpc>
                <a:spcPts val="1900"/>
              </a:lnSpc>
            </a:pPr>
            <a:r>
              <a:rPr lang="en-US" altLang="zh-CN" sz="2000" b="0" dirty="0">
                <a:solidFill>
                  <a:schemeClr val="tx1">
                    <a:lumMod val="85000"/>
                    <a:lumOff val="15000"/>
                  </a:schemeClr>
                </a:solidFill>
                <a:latin typeface="方正黑体简体" panose="02010601030101010101" pitchFamily="2" charset="-122"/>
                <a:ea typeface="方正黑体简体" panose="02010601030101010101" pitchFamily="2" charset="-122"/>
              </a:rPr>
              <a:t>7</a:t>
            </a:r>
            <a:r>
              <a:rPr lang="zh-CN" altLang="en-US" sz="2000" b="0" dirty="0">
                <a:solidFill>
                  <a:schemeClr val="tx1">
                    <a:lumMod val="85000"/>
                    <a:lumOff val="15000"/>
                  </a:schemeClr>
                </a:solidFill>
                <a:latin typeface="方正黑体简体" panose="02010601030101010101" pitchFamily="2" charset="-122"/>
                <a:ea typeface="方正黑体简体" panose="02010601030101010101" pitchFamily="2" charset="-122"/>
              </a:rPr>
              <a:t>、</a:t>
            </a: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归档</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ts val="19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所谓归档，是指资料形成单位完成其工作任务后，将形成的资料整理立卷后，按规定移交给档案管理机构。它有三方面含义 ：</a:t>
            </a:r>
          </a:p>
          <a:p>
            <a:pPr>
              <a:lnSpc>
                <a:spcPts val="19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a:t>
            </a:r>
            <a:r>
              <a:rPr lang="en-US" altLang="zh-CN" sz="1200" b="0" dirty="0">
                <a:solidFill>
                  <a:schemeClr val="tx1">
                    <a:lumMod val="85000"/>
                    <a:lumOff val="15000"/>
                  </a:schemeClr>
                </a:solidFill>
                <a:latin typeface="方正黑体简体" panose="02010601030101010101" pitchFamily="2" charset="-122"/>
                <a:ea typeface="方正黑体简体" panose="02010601030101010101" pitchFamily="2" charset="-122"/>
              </a:rPr>
              <a:t>1</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）建设、勘察、设计、施工、监理等单位将本单位在工程建设过程中形成的资料向本单位档案管理机构移交。</a:t>
            </a:r>
          </a:p>
          <a:p>
            <a:pPr algn="just">
              <a:lnSpc>
                <a:spcPts val="19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a:t>
            </a:r>
            <a:r>
              <a:rPr lang="en-US" altLang="zh-CN" sz="1200" b="0" dirty="0">
                <a:solidFill>
                  <a:schemeClr val="tx1">
                    <a:lumMod val="85000"/>
                    <a:lumOff val="15000"/>
                  </a:schemeClr>
                </a:solidFill>
                <a:latin typeface="方正黑体简体" panose="02010601030101010101" pitchFamily="2" charset="-122"/>
                <a:ea typeface="方正黑体简体" panose="02010601030101010101" pitchFamily="2" charset="-122"/>
              </a:rPr>
              <a:t>2</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）建设、勘察、设计、施工、监理等单位将本单位在工程建设过程中形成的资料</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向</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建设单位</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档案</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管理机构移交。</a:t>
            </a:r>
          </a:p>
          <a:p>
            <a:pPr>
              <a:lnSpc>
                <a:spcPts val="1900"/>
              </a:lnSpc>
            </a:pP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a:t>
            </a:r>
            <a:r>
              <a:rPr lang="en-US" altLang="zh-CN" sz="1200" b="0" dirty="0">
                <a:solidFill>
                  <a:schemeClr val="tx1">
                    <a:lumMod val="85000"/>
                    <a:lumOff val="15000"/>
                  </a:schemeClr>
                </a:solidFill>
                <a:latin typeface="方正黑体简体" panose="02010601030101010101" pitchFamily="2" charset="-122"/>
                <a:ea typeface="方正黑体简体" panose="02010601030101010101" pitchFamily="2" charset="-122"/>
              </a:rPr>
              <a:t>3</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）建设单位按照现行</a:t>
            </a:r>
            <a:r>
              <a:rPr lang="en-US" altLang="zh-CN" sz="1200" b="0" dirty="0">
                <a:solidFill>
                  <a:schemeClr val="tx1">
                    <a:lumMod val="85000"/>
                    <a:lumOff val="15000"/>
                  </a:schemeClr>
                </a:solidFill>
                <a:latin typeface="方正黑体简体" panose="02010601030101010101" pitchFamily="2" charset="-122"/>
                <a:ea typeface="方正黑体简体" panose="02010601030101010101" pitchFamily="2" charset="-122"/>
              </a:rPr>
              <a:t>《</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归档整理规范</a:t>
            </a:r>
            <a:r>
              <a:rPr lang="en-US" altLang="zh-CN" sz="1200" b="0" dirty="0">
                <a:solidFill>
                  <a:schemeClr val="tx1">
                    <a:lumMod val="85000"/>
                    <a:lumOff val="15000"/>
                  </a:schemeClr>
                </a:solidFill>
                <a:latin typeface="方正黑体简体" panose="02010601030101010101" pitchFamily="2" charset="-122"/>
                <a:ea typeface="方正黑体简体" panose="02010601030101010101" pitchFamily="2" charset="-122"/>
              </a:rPr>
              <a:t>》</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要求，将汇总的该建设工程的档案向地方城建档案管理部门移交。</a:t>
            </a:r>
          </a:p>
        </p:txBody>
      </p:sp>
      <p:grpSp>
        <p:nvGrpSpPr>
          <p:cNvPr id="79" name="组合 78"/>
          <p:cNvGrpSpPr/>
          <p:nvPr/>
        </p:nvGrpSpPr>
        <p:grpSpPr>
          <a:xfrm>
            <a:off x="1270483" y="2859782"/>
            <a:ext cx="864096" cy="864096"/>
            <a:chOff x="2280387" y="2060848"/>
            <a:chExt cx="1894500" cy="1894500"/>
          </a:xfrm>
        </p:grpSpPr>
        <p:sp>
          <p:nvSpPr>
            <p:cNvPr id="80" name="椭圆 79"/>
            <p:cNvSpPr/>
            <p:nvPr/>
          </p:nvSpPr>
          <p:spPr>
            <a:xfrm>
              <a:off x="2446695" y="2227156"/>
              <a:ext cx="1561885" cy="156188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b="1" dirty="0" smtClean="0">
                  <a:latin typeface="微软雅黑" panose="020B0503020204020204" pitchFamily="34" charset="-122"/>
                  <a:ea typeface="微软雅黑" panose="020B0503020204020204" pitchFamily="34" charset="-122"/>
                </a:rPr>
                <a:t>7</a:t>
              </a:r>
              <a:endParaRPr lang="zh-CN" altLang="en-US" b="1" dirty="0">
                <a:latin typeface="微软雅黑" panose="020B0503020204020204" pitchFamily="34" charset="-122"/>
                <a:ea typeface="微软雅黑" panose="020B0503020204020204" pitchFamily="34" charset="-122"/>
              </a:endParaRPr>
            </a:p>
          </p:txBody>
        </p:sp>
        <p:sp>
          <p:nvSpPr>
            <p:cNvPr id="81" name="椭圆 80"/>
            <p:cNvSpPr/>
            <p:nvPr/>
          </p:nvSpPr>
          <p:spPr>
            <a:xfrm>
              <a:off x="2280387" y="2060848"/>
              <a:ext cx="1894500" cy="18945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827584" y="195486"/>
            <a:ext cx="5851406"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毡笔黑简体" panose="03000509000000000000" pitchFamily="65" charset="-122"/>
                <a:ea typeface="方正毡笔黑简体" panose="03000509000000000000" pitchFamily="65" charset="-122"/>
              </a:rPr>
              <a:t>二、建设工程档案载体</a:t>
            </a:r>
          </a:p>
        </p:txBody>
      </p:sp>
      <p:sp>
        <p:nvSpPr>
          <p:cNvPr id="15" name="Rectangle 43"/>
          <p:cNvSpPr>
            <a:spLocks noChangeArrowheads="1"/>
          </p:cNvSpPr>
          <p:nvPr/>
        </p:nvSpPr>
        <p:spPr bwMode="auto">
          <a:xfrm>
            <a:off x="1245567" y="1217141"/>
            <a:ext cx="6854825" cy="3048000"/>
          </a:xfrm>
          <a:prstGeom prst="rect">
            <a:avLst/>
          </a:prstGeom>
          <a:solidFill>
            <a:srgbClr val="0070C0"/>
          </a:solidFill>
          <a:ln>
            <a:noFill/>
          </a:ln>
          <a:effectLst>
            <a:outerShdw blurRad="139700" dist="38100" dir="2700000" algn="tl" rotWithShape="0">
              <a:prstClr val="black">
                <a:alpha val="40000"/>
              </a:prstClr>
            </a:outerShdw>
          </a:effectLst>
        </p:spPr>
        <p:txBody>
          <a:bodyPr wrap="none" anchor="ctr"/>
          <a:lstStyle/>
          <a:p>
            <a:endParaRPr lang="zh-CN" altLang="en-US"/>
          </a:p>
        </p:txBody>
      </p:sp>
      <p:sp>
        <p:nvSpPr>
          <p:cNvPr id="16" name="Rectangle 44"/>
          <p:cNvSpPr>
            <a:spLocks noChangeArrowheads="1"/>
          </p:cNvSpPr>
          <p:nvPr/>
        </p:nvSpPr>
        <p:spPr bwMode="auto">
          <a:xfrm>
            <a:off x="1321767" y="1293341"/>
            <a:ext cx="6692900" cy="2874962"/>
          </a:xfrm>
          <a:prstGeom prst="rect">
            <a:avLst/>
          </a:prstGeom>
          <a:solidFill>
            <a:schemeClr val="bg1"/>
          </a:solidFill>
          <a:ln w="9525" algn="ctr">
            <a:solidFill>
              <a:schemeClr val="tx1"/>
            </a:solidFill>
            <a:prstDash val="dash"/>
            <a:miter lim="800000"/>
          </a:ln>
          <a:effectLst/>
          <a:extLs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nchor="ctr"/>
          <a:lstStyle/>
          <a:p>
            <a:endParaRPr lang="zh-CN" altLang="en-US"/>
          </a:p>
        </p:txBody>
      </p:sp>
      <p:sp>
        <p:nvSpPr>
          <p:cNvPr id="17" name="Rectangle 30"/>
          <p:cNvSpPr>
            <a:spLocks noChangeArrowheads="1"/>
          </p:cNvSpPr>
          <p:nvPr/>
        </p:nvSpPr>
        <p:spPr bwMode="auto">
          <a:xfrm>
            <a:off x="2009645" y="2096665"/>
            <a:ext cx="5472113" cy="1592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2800" dirty="0"/>
              <a:t>建设工程档案载体包括：纸质、微缩品、光盘、磁性。目前使用的载体中最常用的为纸质载体。</a:t>
            </a:r>
          </a:p>
        </p:txBody>
      </p:sp>
      <p:pic>
        <p:nvPicPr>
          <p:cNvPr id="20" name="Picture 40"/>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01105" y="1348903"/>
            <a:ext cx="1454671" cy="6604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4248" y="841819"/>
            <a:ext cx="978568" cy="1009851"/>
          </a:xfrm>
          <a:prstGeom prst="rect">
            <a:avLst/>
          </a:prstGeom>
          <a:effectLst>
            <a:glow rad="50800">
              <a:schemeClr val="tx1"/>
            </a:glow>
          </a:effectLst>
        </p:spPr>
      </p:pic>
      <p:pic>
        <p:nvPicPr>
          <p:cNvPr id="23" name="图片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4128" y="841819"/>
            <a:ext cx="954862" cy="1009851"/>
          </a:xfrm>
          <a:prstGeom prst="rect">
            <a:avLst/>
          </a:prstGeom>
          <a:effectLst>
            <a:glow rad="50800">
              <a:schemeClr val="tx1"/>
            </a:glow>
          </a:effec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0"/>
            <a:ext cx="9144004" cy="5143500"/>
          </a:xfrm>
          <a:prstGeom prst="rect">
            <a:avLst/>
          </a:prstGeom>
        </p:spPr>
      </p:pic>
      <p:grpSp>
        <p:nvGrpSpPr>
          <p:cNvPr id="64" name="组合 63"/>
          <p:cNvGrpSpPr/>
          <p:nvPr/>
        </p:nvGrpSpPr>
        <p:grpSpPr>
          <a:xfrm>
            <a:off x="1172096" y="901155"/>
            <a:ext cx="7072312" cy="3482975"/>
            <a:chOff x="1358950" y="1173758"/>
            <a:chExt cx="7072312" cy="3482975"/>
          </a:xfrm>
        </p:grpSpPr>
        <p:sp>
          <p:nvSpPr>
            <p:cNvPr id="65" name="Freeform 5"/>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p:nvPr/>
        </p:nvSpPr>
        <p:spPr bwMode="auto">
          <a:xfrm>
            <a:off x="1073671" y="699542"/>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0F319D"/>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p:nvPr/>
        </p:nvSpPr>
        <p:spPr bwMode="auto">
          <a:xfrm>
            <a:off x="1073671" y="699542"/>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0070C0"/>
          </a:solidFill>
          <a:ln>
            <a:noFill/>
          </a:ln>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3547" y="864839"/>
            <a:ext cx="698793" cy="1323439"/>
          </a:xfrm>
          <a:prstGeom prst="rect">
            <a:avLst/>
          </a:prstGeom>
          <a:noFill/>
        </p:spPr>
        <p:txBody>
          <a:bodyPr wrap="square" rtlCol="0">
            <a:spAutoFit/>
          </a:bodyPr>
          <a:lstStyle/>
          <a:p>
            <a:r>
              <a:rPr lang="en-US" altLang="zh-CN" sz="8000" dirty="0">
                <a:solidFill>
                  <a:srgbClr val="F8F8F8"/>
                </a:solidFill>
                <a:latin typeface="微软雅黑" panose="020B0503020204020204" pitchFamily="34" charset="-122"/>
                <a:ea typeface="微软雅黑" panose="020B0503020204020204" pitchFamily="34" charset="-122"/>
              </a:rPr>
              <a:t>2</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2267744" y="2491031"/>
            <a:ext cx="6293348" cy="584775"/>
          </a:xfrm>
          <a:prstGeom prst="rect">
            <a:avLst/>
          </a:prstGeom>
          <a:noFill/>
        </p:spPr>
        <p:txBody>
          <a:bodyPr wrap="square" rtlCol="0">
            <a:spAutoFit/>
          </a:bodyPr>
          <a:lstStyle/>
          <a:p>
            <a:r>
              <a:rPr lang="zh-CN" altLang="en-US" sz="3200" dirty="0">
                <a:solidFill>
                  <a:srgbClr val="2B2A30"/>
                </a:solidFill>
                <a:latin typeface="微软雅黑" panose="020B0503020204020204" pitchFamily="34" charset="-122"/>
                <a:ea typeface="微软雅黑" panose="020B0503020204020204" pitchFamily="34" charset="-122"/>
              </a:rPr>
              <a:t>建设工程档案管理的法规体系</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164213" y="1580206"/>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l="2108" t="4036" r="1980" b="14159"/>
          <a:stretch>
            <a:fillRect/>
          </a:stretch>
        </p:blipFill>
        <p:spPr>
          <a:xfrm>
            <a:off x="5286939" y="2854422"/>
            <a:ext cx="3893573" cy="2289078"/>
          </a:xfrm>
          <a:prstGeom prst="rect">
            <a:avLst/>
          </a:prstGeom>
          <a:effectLst>
            <a:softEdge rad="114300"/>
          </a:effectLst>
        </p:spPr>
      </p:pic>
      <p:sp>
        <p:nvSpPr>
          <p:cNvPr id="78" name="Text Box 55"/>
          <p:cNvSpPr txBox="1">
            <a:spLocks noChangeArrowheads="1"/>
          </p:cNvSpPr>
          <p:nvPr/>
        </p:nvSpPr>
        <p:spPr bwMode="auto">
          <a:xfrm>
            <a:off x="683568" y="258224"/>
            <a:ext cx="7992120" cy="36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b="0" i="0" dirty="0">
                <a:latin typeface="方正毡笔黑简体" panose="03000509000000000000" pitchFamily="65" charset="-122"/>
                <a:ea typeface="方正毡笔黑简体" panose="03000509000000000000" pitchFamily="65" charset="-122"/>
              </a:rPr>
              <a:t>目前国家和省市对建设工程档案管理的法律法规地方规章及规范性文件有：</a:t>
            </a:r>
          </a:p>
        </p:txBody>
      </p:sp>
      <p:sp>
        <p:nvSpPr>
          <p:cNvPr id="12" name="内容占位符 4"/>
          <p:cNvSpPr txBox="1"/>
          <p:nvPr/>
        </p:nvSpPr>
        <p:spPr>
          <a:xfrm>
            <a:off x="251460" y="753110"/>
            <a:ext cx="6313170" cy="4483100"/>
          </a:xfrm>
          <a:prstGeom prst="rect">
            <a:avLst/>
          </a:prstGeom>
        </p:spPr>
        <p:txBody>
          <a:bodyPr/>
          <a:lstStyle>
            <a:lvl1pPr marL="167640"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900" b="1">
                <a:solidFill>
                  <a:schemeClr val="tx1"/>
                </a:solidFill>
                <a:latin typeface="+mn-lt"/>
                <a:ea typeface="+mn-ea"/>
                <a:cs typeface="+mn-cs"/>
              </a:defRPr>
            </a:lvl1pPr>
            <a:lvl2pPr marL="501015"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a:solidFill>
                  <a:schemeClr val="tx1"/>
                </a:solidFill>
                <a:latin typeface="+mn-lt"/>
                <a:ea typeface="+mn-ea"/>
                <a:cs typeface="+mn-cs"/>
              </a:defRPr>
            </a:lvl2pPr>
            <a:lvl3pPr marL="829945" indent="-16129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400">
                <a:solidFill>
                  <a:schemeClr val="tx1"/>
                </a:solidFill>
                <a:latin typeface="+mn-lt"/>
                <a:ea typeface="+mn-ea"/>
                <a:cs typeface="+mn-cs"/>
              </a:defRPr>
            </a:lvl3pPr>
            <a:lvl4pPr marL="1163955"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300">
                <a:solidFill>
                  <a:schemeClr val="tx1"/>
                </a:solidFill>
                <a:latin typeface="+mn-lt"/>
                <a:ea typeface="+mn-ea"/>
                <a:cs typeface="+mn-cs"/>
              </a:defRPr>
            </a:lvl4pPr>
            <a:lvl5pPr marL="1501140" indent="-17018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5pPr>
            <a:lvl6pPr marL="1925955"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6pPr>
            <a:lvl7pPr marL="2350135"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7pPr>
            <a:lvl8pPr marL="2773680"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8pPr>
            <a:lvl9pPr marL="3197860"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9pPr>
          </a:lstStyle>
          <a:p>
            <a:r>
              <a:rPr altLang="zh-CN" sz="1200" b="0" dirty="0"/>
              <a:t>第一层次：法律</a:t>
            </a:r>
          </a:p>
          <a:p>
            <a:r>
              <a:rPr altLang="zh-CN" sz="1200" b="0" dirty="0"/>
              <a:t>1、《中华人民共和国建筑法》，2011年4月通过，2011年7月1日执行。第六十一条：交付竣工验收的建筑工程，必须符合规定的建筑工程质量标准，有完整的工程技术经济资料和经签署的工程保修书，并具备国家规定的其他竣工条件。建筑工程经竣工验收合格后，方可交付使用，未经验收或验收不合格的，不得交付使用。</a:t>
            </a:r>
          </a:p>
          <a:p>
            <a:r>
              <a:rPr altLang="zh-CN" sz="1200" b="0" dirty="0"/>
              <a:t>2、《中华人民共和国城乡规划法》，2007年10月28日通过，2008年1月1日执行。第六十七条：建设单位未在建设工程竣工验收后六个月内向城乡规划主管部门报送有关竣工验收资料的，由所在城市、县人民镇府城乡规划主管部门责令限期补报，逾期不补报的，处一万元以上五万元以下的罚款。</a:t>
            </a:r>
          </a:p>
          <a:p>
            <a:r>
              <a:rPr altLang="zh-CN" sz="1200" b="0" dirty="0"/>
              <a:t>3、《中华人民共和国档案法》（主席令第71号），第十一条：机关、团体、企事业单位和其他组织必须按照国家规定，定期向档案馆移交资料。</a:t>
            </a:r>
          </a:p>
          <a:p>
            <a:r>
              <a:rPr altLang="zh-CN" sz="1200" b="0" dirty="0"/>
              <a:t>第二层次：行政法规</a:t>
            </a:r>
          </a:p>
          <a:p>
            <a:r>
              <a:rPr altLang="zh-CN" sz="1200" b="0" dirty="0"/>
              <a:t>1、《建设工程质量管理条例》，第六十条：建设单位收到建设工程竣工报告后，应当组织设计、施工、工程监理等有关单位进行竣工验收，建设工程竣工验收应当具备下列条件：（一）完成建设工程设计和合同约定的各项内容，（二）有完整的技术档案和施工管理资料，（三）有工程使用的主要建筑材料、建筑构配件和设备的进场试验报告（四）有勘察、设计、施工、工程监理等单位分别签署的质量合格文件（五）有施工单位签署的工程保修书，建设工程经验收合格的方可交付使用。</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l="2108" t="4036" r="1980" b="14159"/>
          <a:stretch>
            <a:fillRect/>
          </a:stretch>
        </p:blipFill>
        <p:spPr>
          <a:xfrm>
            <a:off x="5286939" y="2854422"/>
            <a:ext cx="3893573" cy="2289078"/>
          </a:xfrm>
          <a:prstGeom prst="rect">
            <a:avLst/>
          </a:prstGeom>
          <a:effectLst>
            <a:softEdge rad="114300"/>
          </a:effectLst>
        </p:spPr>
      </p:pic>
      <p:sp>
        <p:nvSpPr>
          <p:cNvPr id="78" name="Text Box 55"/>
          <p:cNvSpPr txBox="1">
            <a:spLocks noChangeArrowheads="1"/>
          </p:cNvSpPr>
          <p:nvPr/>
        </p:nvSpPr>
        <p:spPr bwMode="auto">
          <a:xfrm>
            <a:off x="683568" y="258224"/>
            <a:ext cx="7992120" cy="36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b="0" i="0" dirty="0">
                <a:latin typeface="方正毡笔黑简体" panose="03000509000000000000" pitchFamily="65" charset="-122"/>
                <a:ea typeface="方正毡笔黑简体" panose="03000509000000000000" pitchFamily="65" charset="-122"/>
              </a:rPr>
              <a:t>目前国家和省市对建设工程档案管理的法律法规地方规章及规范性文件有：</a:t>
            </a:r>
          </a:p>
        </p:txBody>
      </p:sp>
      <p:sp>
        <p:nvSpPr>
          <p:cNvPr id="12" name="内容占位符 4"/>
          <p:cNvSpPr txBox="1"/>
          <p:nvPr/>
        </p:nvSpPr>
        <p:spPr>
          <a:xfrm>
            <a:off x="323528" y="824903"/>
            <a:ext cx="5472608" cy="4483151"/>
          </a:xfrm>
          <a:prstGeom prst="rect">
            <a:avLst/>
          </a:prstGeom>
        </p:spPr>
        <p:txBody>
          <a:bodyPr/>
          <a:lstStyle>
            <a:lvl1pPr marL="167640"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900" b="1">
                <a:solidFill>
                  <a:schemeClr val="tx1"/>
                </a:solidFill>
                <a:latin typeface="+mn-lt"/>
                <a:ea typeface="+mn-ea"/>
                <a:cs typeface="+mn-cs"/>
              </a:defRPr>
            </a:lvl1pPr>
            <a:lvl2pPr marL="501015"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a:solidFill>
                  <a:schemeClr val="tx1"/>
                </a:solidFill>
                <a:latin typeface="+mn-lt"/>
                <a:ea typeface="+mn-ea"/>
                <a:cs typeface="+mn-cs"/>
              </a:defRPr>
            </a:lvl2pPr>
            <a:lvl3pPr marL="829945" indent="-16129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400">
                <a:solidFill>
                  <a:schemeClr val="tx1"/>
                </a:solidFill>
                <a:latin typeface="+mn-lt"/>
                <a:ea typeface="+mn-ea"/>
                <a:cs typeface="+mn-cs"/>
              </a:defRPr>
            </a:lvl3pPr>
            <a:lvl4pPr marL="1163955" indent="-16764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300">
                <a:solidFill>
                  <a:schemeClr val="tx1"/>
                </a:solidFill>
                <a:latin typeface="+mn-lt"/>
                <a:ea typeface="+mn-ea"/>
                <a:cs typeface="+mn-cs"/>
              </a:defRPr>
            </a:lvl4pPr>
            <a:lvl5pPr marL="1501140" indent="-17018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5pPr>
            <a:lvl6pPr marL="1925955"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6pPr>
            <a:lvl7pPr marL="2350135"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7pPr>
            <a:lvl8pPr marL="2773680"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8pPr>
            <a:lvl9pPr marL="3197860" indent="-170815" algn="l" rtl="0" fontAlgn="ctr">
              <a:lnSpc>
                <a:spcPct val="120000"/>
              </a:lnSpc>
              <a:spcBef>
                <a:spcPct val="20000"/>
              </a:spcBef>
              <a:spcAft>
                <a:spcPct val="0"/>
              </a:spcAft>
              <a:buClr>
                <a:schemeClr val="accent1"/>
              </a:buClr>
              <a:buSzPct val="60000"/>
              <a:buFont typeface="Wingdings" panose="05000000000000000000" pitchFamily="2" charset="2"/>
              <a:buChar char="l"/>
              <a:defRPr sz="1100">
                <a:solidFill>
                  <a:schemeClr val="tx1"/>
                </a:solidFill>
                <a:latin typeface="+mn-lt"/>
                <a:ea typeface="+mn-ea"/>
                <a:cs typeface="+mn-cs"/>
              </a:defRPr>
            </a:lvl9pPr>
          </a:lstStyle>
          <a:p>
            <a:r>
              <a:rPr altLang="zh-CN" sz="1200" b="0" dirty="0"/>
              <a:t>第三层次：地方法规</a:t>
            </a:r>
          </a:p>
          <a:p>
            <a:r>
              <a:rPr altLang="zh-CN" sz="1200" b="0" dirty="0"/>
              <a:t>1、《安徽省建筑市场管理条例》</a:t>
            </a:r>
          </a:p>
          <a:p>
            <a:r>
              <a:rPr altLang="zh-CN" sz="1200" b="0" dirty="0"/>
              <a:t>2、《</a:t>
            </a:r>
            <a:r>
              <a:rPr altLang="zh-CN" sz="1200" b="0" dirty="0" smtClean="0"/>
              <a:t>合肥市城市地下管</a:t>
            </a:r>
            <a:r>
              <a:rPr lang="zh-CN" altLang="en-US" sz="1200" b="0" dirty="0" smtClean="0"/>
              <a:t>线</a:t>
            </a:r>
            <a:r>
              <a:rPr altLang="zh-CN" sz="1200" b="0" dirty="0" smtClean="0"/>
              <a:t>管理条例</a:t>
            </a:r>
            <a:r>
              <a:rPr altLang="zh-CN" sz="1200" b="0" dirty="0"/>
              <a:t>》</a:t>
            </a:r>
          </a:p>
          <a:p>
            <a:r>
              <a:rPr altLang="zh-CN" sz="1200" b="0" dirty="0"/>
              <a:t>第四层次：行政规章</a:t>
            </a:r>
          </a:p>
          <a:p>
            <a:r>
              <a:rPr altLang="zh-CN" sz="1200" b="0" dirty="0"/>
              <a:t>1、《城市档案建设管理规定》（建设部令90号）</a:t>
            </a:r>
          </a:p>
          <a:p>
            <a:r>
              <a:rPr altLang="zh-CN" sz="1200" b="0" dirty="0"/>
              <a:t>2、《</a:t>
            </a:r>
            <a:r>
              <a:rPr altLang="zh-CN" sz="1200" b="0" dirty="0" smtClean="0"/>
              <a:t>合肥市城市建设</a:t>
            </a:r>
            <a:r>
              <a:rPr lang="zh-CN" altLang="en-US" sz="1200" b="0" smtClean="0"/>
              <a:t>档案</a:t>
            </a:r>
            <a:r>
              <a:rPr altLang="zh-CN" sz="1200" b="0" smtClean="0"/>
              <a:t>管理办法</a:t>
            </a:r>
            <a:r>
              <a:rPr altLang="zh-CN" sz="1200" b="0" dirty="0"/>
              <a:t>》（2010年修订）</a:t>
            </a:r>
          </a:p>
          <a:p>
            <a:r>
              <a:rPr altLang="zh-CN" sz="1200" b="0" dirty="0"/>
              <a:t>第五层次：规范性文件</a:t>
            </a:r>
          </a:p>
          <a:p>
            <a:r>
              <a:rPr altLang="zh-CN" sz="1200" b="0" dirty="0"/>
              <a:t>1、《关于贯彻执行省建设厅&lt;关于实行建设工程档案责任书&gt;、&lt;建设工程档案合格证&gt;制度的通知》（合建[2000]第159号）</a:t>
            </a:r>
          </a:p>
          <a:p>
            <a:r>
              <a:rPr altLang="zh-CN" sz="1200" b="0" dirty="0"/>
              <a:t>2、关于印发合肥市市政基础设施工程竣工验收及备案管理实施细则的通知》（合建城建[2000]330号</a:t>
            </a:r>
          </a:p>
          <a:p>
            <a:r>
              <a:rPr altLang="zh-CN" sz="1200" b="0" dirty="0"/>
              <a:t>第六层次：国家级行业技术标准</a:t>
            </a:r>
          </a:p>
          <a:p>
            <a:r>
              <a:rPr altLang="zh-CN" sz="1200" b="0" dirty="0"/>
              <a:t>1、《建设工程文件归档规范》(GB/T50328-2014)</a:t>
            </a:r>
          </a:p>
          <a:p>
            <a:r>
              <a:rPr altLang="zh-CN" sz="1200" b="0" dirty="0"/>
              <a:t>2、《城建档案业务管理规定》（CJJ/T158-2011）</a:t>
            </a:r>
          </a:p>
          <a:p>
            <a:r>
              <a:rPr altLang="zh-CN" sz="1200" b="0" dirty="0"/>
              <a:t>3、《建设电子文件与电子档案管理规范》（CJJ/T117-2007））</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微笑PPT - 小A">
  <a:themeElements>
    <a:clrScheme name="自定义 1">
      <a:dk1>
        <a:sysClr val="windowText" lastClr="000000"/>
      </a:dk1>
      <a:lt1>
        <a:sysClr val="window" lastClr="FFFFFF"/>
      </a:lt1>
      <a:dk2>
        <a:srgbClr val="073E87"/>
      </a:dk2>
      <a:lt2>
        <a:srgbClr val="C6E7FC"/>
      </a:lt2>
      <a:accent1>
        <a:srgbClr val="073E87"/>
      </a:accent1>
      <a:accent2>
        <a:srgbClr val="2D82F4"/>
      </a:accent2>
      <a:accent3>
        <a:srgbClr val="5BD078"/>
      </a:accent3>
      <a:accent4>
        <a:srgbClr val="A5D028"/>
      </a:accent4>
      <a:accent5>
        <a:srgbClr val="F5C040"/>
      </a:accent5>
      <a:accent6>
        <a:srgbClr val="05E0DB"/>
      </a:accent6>
      <a:hlink>
        <a:srgbClr val="0080FF"/>
      </a:hlink>
      <a:folHlink>
        <a:srgbClr val="5EAEFF"/>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华文细黑" panose="0201060004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1" i="0" u="none" strike="noStrike" cap="none" normalizeH="0" baseline="0" smtClean="0">
            <a:ln>
              <a:noFill/>
            </a:ln>
            <a:solidFill>
              <a:schemeClr val="tx1"/>
            </a:solidFill>
            <a:effectLst/>
            <a:latin typeface="Arial" panose="020B0604020202020204" pitchFamily="34" charset="0"/>
            <a:ea typeface="华文细黑" panose="02010600040101010101"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4874</Words>
  <Application>Microsoft Office PowerPoint</Application>
  <PresentationFormat>全屏显示(16:9)</PresentationFormat>
  <Paragraphs>324</Paragraphs>
  <Slides>39</Slides>
  <Notes>39</Notes>
  <HiddenSlides>0</HiddenSlides>
  <MMClips>1</MMClips>
  <ScaleCrop>false</ScaleCrop>
  <HeadingPairs>
    <vt:vector size="4" baseType="variant">
      <vt:variant>
        <vt:lpstr>主题</vt:lpstr>
      </vt:variant>
      <vt:variant>
        <vt:i4>1</vt:i4>
      </vt:variant>
      <vt:variant>
        <vt:lpstr>幻灯片标题</vt:lpstr>
      </vt:variant>
      <vt:variant>
        <vt:i4>39</vt:i4>
      </vt:variant>
    </vt:vector>
  </HeadingPairs>
  <TitlesOfParts>
    <vt:vector size="40" baseType="lpstr">
      <vt:lpstr>微笑PPT - 小A</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512</dc:title>
  <dc:creator>Administrator</dc:creator>
  <cp:lastModifiedBy>雨林木风</cp:lastModifiedBy>
  <cp:revision>288</cp:revision>
  <dcterms:created xsi:type="dcterms:W3CDTF">2010-02-22T07:41:00Z</dcterms:created>
  <dcterms:modified xsi:type="dcterms:W3CDTF">2019-03-26T01:03:50Z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2052-11.1.0.8415</vt:lpwstr>
  </property>
</Properties>
</file>