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38"/>
  </p:handoutMasterIdLst>
  <p:sldIdLst>
    <p:sldId id="662" r:id="rId3"/>
    <p:sldId id="667" r:id="rId4"/>
    <p:sldId id="664" r:id="rId6"/>
    <p:sldId id="701" r:id="rId7"/>
    <p:sldId id="669" r:id="rId8"/>
    <p:sldId id="670" r:id="rId9"/>
    <p:sldId id="671" r:id="rId10"/>
    <p:sldId id="672" r:id="rId11"/>
    <p:sldId id="689" r:id="rId12"/>
    <p:sldId id="694" r:id="rId13"/>
    <p:sldId id="695" r:id="rId14"/>
    <p:sldId id="693" r:id="rId15"/>
    <p:sldId id="673" r:id="rId16"/>
    <p:sldId id="674" r:id="rId17"/>
    <p:sldId id="675" r:id="rId18"/>
    <p:sldId id="676" r:id="rId19"/>
    <p:sldId id="677" r:id="rId20"/>
    <p:sldId id="692" r:id="rId21"/>
    <p:sldId id="679" r:id="rId22"/>
    <p:sldId id="688" r:id="rId23"/>
    <p:sldId id="735" r:id="rId24"/>
    <p:sldId id="738" r:id="rId25"/>
    <p:sldId id="739" r:id="rId26"/>
    <p:sldId id="680" r:id="rId27"/>
    <p:sldId id="681" r:id="rId28"/>
    <p:sldId id="682" r:id="rId29"/>
    <p:sldId id="690" r:id="rId30"/>
    <p:sldId id="687" r:id="rId31"/>
    <p:sldId id="705" r:id="rId32"/>
    <p:sldId id="696" r:id="rId33"/>
    <p:sldId id="706" r:id="rId34"/>
    <p:sldId id="704" r:id="rId35"/>
    <p:sldId id="700" r:id="rId36"/>
    <p:sldId id="685" r:id="rId3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8B47"/>
    <a:srgbClr val="0070C0"/>
    <a:srgbClr val="EA6B14"/>
    <a:srgbClr val="EC7320"/>
    <a:srgbClr val="0033CC"/>
    <a:srgbClr val="262626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2017" autoAdjust="0"/>
    <p:restoredTop sz="94477" autoAdjust="0"/>
  </p:normalViewPr>
  <p:slideViewPr>
    <p:cSldViewPr snapToGrid="0" showGuides="1">
      <p:cViewPr>
        <p:scale>
          <a:sx n="100" d="100"/>
          <a:sy n="100" d="100"/>
        </p:scale>
        <p:origin x="-984" y="-78"/>
      </p:cViewPr>
      <p:guideLst>
        <p:guide orient="horz" pos="346"/>
        <p:guide orient="horz" pos="3997"/>
        <p:guide pos="5391"/>
        <p:guide pos="3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140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" Target="slides/slide2.xml"/><Relationship Id="rId39" Type="http://schemas.openxmlformats.org/officeDocument/2006/relationships/presProps" Target="presProps.xml"/><Relationship Id="rId38" Type="http://schemas.openxmlformats.org/officeDocument/2006/relationships/handoutMaster" Target="handoutMasters/handoutMaster1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35CC3-3F6C-4805-BF13-139EA1F1C82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65846-6951-4592-9316-EA68D62238D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D77B4-E4B4-4D3C-A9C5-EB900FF3B1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D5EBB-275F-4C24-B082-C5EEF143550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我将分</a:t>
            </a:r>
            <a:r>
              <a:rPr lang="zh-CN" altLang="en-US" b="1" dirty="0" smtClean="0"/>
              <a:t>课题简介</a:t>
            </a:r>
            <a:r>
              <a:rPr lang="zh-CN" altLang="en-US" dirty="0" smtClean="0"/>
              <a:t>和</a:t>
            </a:r>
            <a:r>
              <a:rPr lang="zh-CN" altLang="en-US" b="1" dirty="0" smtClean="0"/>
              <a:t>研究报告</a:t>
            </a:r>
            <a:r>
              <a:rPr lang="zh-CN" altLang="en-US" dirty="0" smtClean="0"/>
              <a:t>两个部分进行汇报。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D5EBB-275F-4C24-B082-C5EEF14355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406DC9CB-2DD0-4743-9FE6-1980D48421D7}" type="datetime1">
              <a:rPr lang="zh-CN" altLang="en-US"/>
            </a:fld>
            <a:endParaRPr lang="zh-CN" altLang="en-US" sz="18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267C910D-DFE8-4108-9388-0BD015C483D1}" type="slidenum">
              <a:rPr lang="zh-CN" altLang="en-US"/>
            </a:fld>
            <a:endParaRPr lang="zh-CN" altLang="en-US" sz="180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7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500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62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62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8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8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1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1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5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hyperlink" Target="file:///D:\D\&#21069;&#26399;&#24037;&#20316;\&#39564;&#25910;&#20869;&#23481;&#21450;&#27969;&#31243;&#26694;&#22270;20170104.xls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-1"/>
            <a:ext cx="914400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9"/>
          <p:cNvSpPr>
            <a:spLocks noChangeArrowheads="1"/>
          </p:cNvSpPr>
          <p:nvPr/>
        </p:nvSpPr>
        <p:spPr bwMode="auto">
          <a:xfrm>
            <a:off x="-7938" y="4810125"/>
            <a:ext cx="9144000" cy="2047875"/>
          </a:xfrm>
          <a:prstGeom prst="rect">
            <a:avLst/>
          </a:prstGeom>
          <a:solidFill>
            <a:srgbClr val="01164B"/>
          </a:solidFill>
          <a:ln w="9525" algn="ctr">
            <a:solidFill>
              <a:srgbClr val="01164B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6" name="矩形 10"/>
          <p:cNvSpPr>
            <a:spLocks noChangeArrowheads="1"/>
          </p:cNvSpPr>
          <p:nvPr/>
        </p:nvSpPr>
        <p:spPr bwMode="auto">
          <a:xfrm>
            <a:off x="0" y="4679951"/>
            <a:ext cx="9144000" cy="126000"/>
          </a:xfrm>
          <a:prstGeom prst="rect">
            <a:avLst/>
          </a:prstGeom>
          <a:solidFill>
            <a:srgbClr val="666666"/>
          </a:solidFill>
          <a:ln w="9525" algn="ctr">
            <a:solidFill>
              <a:srgbClr val="666666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 dirty="0"/>
          </a:p>
        </p:txBody>
      </p:sp>
      <p:pic>
        <p:nvPicPr>
          <p:cNvPr id="7" name="图片 1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00675"/>
            <a:ext cx="3091993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12"/>
          <p:cNvSpPr>
            <a:spLocks noChangeArrowheads="1"/>
          </p:cNvSpPr>
          <p:nvPr/>
        </p:nvSpPr>
        <p:spPr bwMode="auto">
          <a:xfrm>
            <a:off x="3221038" y="5151438"/>
            <a:ext cx="46037" cy="1440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3419475" y="5249863"/>
            <a:ext cx="57245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高校基本建设信息化</a:t>
            </a:r>
            <a:r>
              <a:rPr lang="zh-CN" altLang="en-US" sz="28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的经验和心得</a:t>
            </a:r>
            <a:endParaRPr lang="zh-CN" altLang="en-US" sz="2800" dirty="0">
              <a:solidFill>
                <a:schemeClr val="bg1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3419475" y="5983288"/>
            <a:ext cx="57245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浙江大学    楼笑笑 </a:t>
            </a:r>
            <a:endParaRPr lang="en-US" altLang="zh-CN" sz="2400" dirty="0" smtClean="0">
              <a:solidFill>
                <a:schemeClr val="bg1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概算信息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2187258"/>
            <a:ext cx="9144000" cy="4236083"/>
          </a:xfrm>
          <a:prstGeom prst="rect">
            <a:avLst/>
          </a:prstGeom>
        </p:spPr>
      </p:pic>
      <p:grpSp>
        <p:nvGrpSpPr>
          <p:cNvPr id="2" name="组合 19"/>
          <p:cNvGrpSpPr/>
          <p:nvPr/>
        </p:nvGrpSpPr>
        <p:grpSpPr>
          <a:xfrm>
            <a:off x="1457325" y="953038"/>
            <a:ext cx="4010025" cy="1818737"/>
            <a:chOff x="1554201" y="622757"/>
            <a:chExt cx="4343485" cy="1922529"/>
          </a:xfrm>
        </p:grpSpPr>
        <p:sp>
          <p:nvSpPr>
            <p:cNvPr id="6" name="矩形 19"/>
            <p:cNvSpPr>
              <a:spLocks noChangeArrowheads="1"/>
            </p:cNvSpPr>
            <p:nvPr/>
          </p:nvSpPr>
          <p:spPr bwMode="auto">
            <a:xfrm>
              <a:off x="3266834" y="622757"/>
              <a:ext cx="2630852" cy="3492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defRPr/>
              </a:pPr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红色部分为超概预警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7" name="直接箭头连接符 2"/>
            <p:cNvCxnSpPr>
              <a:cxnSpLocks noChangeShapeType="1"/>
            </p:cNvCxnSpPr>
            <p:nvPr/>
          </p:nvCxnSpPr>
          <p:spPr bwMode="auto">
            <a:xfrm rot="5400000" flipH="1" flipV="1">
              <a:off x="3923072" y="1791458"/>
              <a:ext cx="1500711" cy="6945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  <p:sp>
          <p:nvSpPr>
            <p:cNvPr id="22" name="矩形 19"/>
            <p:cNvSpPr>
              <a:spLocks noChangeArrowheads="1"/>
            </p:cNvSpPr>
            <p:nvPr/>
          </p:nvSpPr>
          <p:spPr bwMode="auto">
            <a:xfrm>
              <a:off x="1554201" y="965089"/>
              <a:ext cx="2630852" cy="3492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defRPr/>
              </a:pPr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基于概算的数据集成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1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23" name="矩形 22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数据集成共享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3" name="六边形 42"/>
          <p:cNvSpPr>
            <a:spLocks noChangeAspect="1"/>
          </p:cNvSpPr>
          <p:nvPr/>
        </p:nvSpPr>
        <p:spPr>
          <a:xfrm>
            <a:off x="116817" y="988102"/>
            <a:ext cx="1336320" cy="1152000"/>
          </a:xfrm>
          <a:prstGeom prst="hexagon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文本框 73"/>
          <p:cNvSpPr txBox="1"/>
          <p:nvPr/>
        </p:nvSpPr>
        <p:spPr>
          <a:xfrm>
            <a:off x="144492" y="1172813"/>
            <a:ext cx="13049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概算信息台账</a:t>
            </a:r>
            <a:endParaRPr lang="zh-CN" altLang="en-US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cxnSp>
        <p:nvCxnSpPr>
          <p:cNvPr id="27" name="直接箭头连接符 2"/>
          <p:cNvCxnSpPr>
            <a:cxnSpLocks noChangeShapeType="1"/>
          </p:cNvCxnSpPr>
          <p:nvPr/>
        </p:nvCxnSpPr>
        <p:spPr bwMode="auto">
          <a:xfrm rot="5400000" flipH="1" flipV="1">
            <a:off x="1269799" y="2806437"/>
            <a:ext cx="2419815" cy="25462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prstDash val="dash"/>
            <a:round/>
            <a:headEnd type="diamond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9"/>
          <p:cNvGrpSpPr/>
          <p:nvPr/>
        </p:nvGrpSpPr>
        <p:grpSpPr>
          <a:xfrm>
            <a:off x="2647950" y="1000663"/>
            <a:ext cx="2428875" cy="1771112"/>
            <a:chOff x="2843834" y="673100"/>
            <a:chExt cx="2630852" cy="1872186"/>
          </a:xfrm>
        </p:grpSpPr>
        <p:sp>
          <p:nvSpPr>
            <p:cNvPr id="6" name="矩形 19"/>
            <p:cNvSpPr>
              <a:spLocks noChangeArrowheads="1"/>
            </p:cNvSpPr>
            <p:nvPr/>
          </p:nvSpPr>
          <p:spPr bwMode="auto">
            <a:xfrm>
              <a:off x="2843834" y="673100"/>
              <a:ext cx="2630852" cy="3492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defRPr/>
              </a:pPr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分享超概情况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7" name="直接箭头连接符 2"/>
            <p:cNvCxnSpPr>
              <a:cxnSpLocks noChangeShapeType="1"/>
            </p:cNvCxnSpPr>
            <p:nvPr/>
          </p:nvCxnSpPr>
          <p:spPr bwMode="auto">
            <a:xfrm rot="5400000" flipH="1" flipV="1">
              <a:off x="3644511" y="1791458"/>
              <a:ext cx="1500711" cy="6945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</p:grpSp>
      <p:cxnSp>
        <p:nvCxnSpPr>
          <p:cNvPr id="21" name="直接连接符 20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1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23" name="矩形 22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数据集成共享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3" name="六边形 42"/>
          <p:cNvSpPr>
            <a:spLocks noChangeAspect="1"/>
          </p:cNvSpPr>
          <p:nvPr/>
        </p:nvSpPr>
        <p:spPr>
          <a:xfrm>
            <a:off x="116817" y="988102"/>
            <a:ext cx="1336320" cy="1152000"/>
          </a:xfrm>
          <a:prstGeom prst="hexagon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文本框 73"/>
          <p:cNvSpPr txBox="1"/>
          <p:nvPr/>
        </p:nvSpPr>
        <p:spPr>
          <a:xfrm>
            <a:off x="144492" y="1172813"/>
            <a:ext cx="13049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概算信息台账</a:t>
            </a:r>
            <a:endParaRPr lang="zh-CN" altLang="en-US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13" name="图片 12" descr="概算追踪信息子项目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2184847"/>
            <a:ext cx="9144000" cy="3059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 descr="工程结算填报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2278789"/>
            <a:ext cx="9144000" cy="4579211"/>
          </a:xfrm>
          <a:prstGeom prst="rect">
            <a:avLst/>
          </a:prstGeom>
        </p:spPr>
      </p:pic>
      <p:grpSp>
        <p:nvGrpSpPr>
          <p:cNvPr id="2" name="组合 19"/>
          <p:cNvGrpSpPr/>
          <p:nvPr/>
        </p:nvGrpSpPr>
        <p:grpSpPr>
          <a:xfrm>
            <a:off x="1209857" y="991138"/>
            <a:ext cx="7261047" cy="2350311"/>
            <a:chOff x="1296471" y="652963"/>
            <a:chExt cx="7864853" cy="2484438"/>
          </a:xfrm>
        </p:grpSpPr>
        <p:sp>
          <p:nvSpPr>
            <p:cNvPr id="4" name="矩形 10"/>
            <p:cNvSpPr>
              <a:spLocks noChangeArrowheads="1"/>
            </p:cNvSpPr>
            <p:nvPr/>
          </p:nvSpPr>
          <p:spPr bwMode="auto">
            <a:xfrm>
              <a:off x="1296471" y="1277523"/>
              <a:ext cx="1533525" cy="3619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按项目名称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矩形 19"/>
            <p:cNvSpPr>
              <a:spLocks noChangeArrowheads="1"/>
            </p:cNvSpPr>
            <p:nvPr/>
          </p:nvSpPr>
          <p:spPr bwMode="auto">
            <a:xfrm>
              <a:off x="2858433" y="884540"/>
              <a:ext cx="1605181" cy="3492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defRPr/>
              </a:pPr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按审计单位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7" name="直接箭头连接符 2"/>
            <p:cNvCxnSpPr>
              <a:cxnSpLocks noChangeShapeType="1"/>
            </p:cNvCxnSpPr>
            <p:nvPr/>
          </p:nvCxnSpPr>
          <p:spPr bwMode="auto">
            <a:xfrm rot="16200000" flipV="1">
              <a:off x="2476383" y="2064724"/>
              <a:ext cx="1732288" cy="34322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  <p:cxnSp>
          <p:nvCxnSpPr>
            <p:cNvPr id="8" name="直接箭头连接符 7"/>
            <p:cNvCxnSpPr>
              <a:cxnSpLocks noChangeShapeType="1"/>
            </p:cNvCxnSpPr>
            <p:nvPr/>
          </p:nvCxnSpPr>
          <p:spPr bwMode="auto">
            <a:xfrm rot="16200000" flipV="1">
              <a:off x="1200716" y="2317225"/>
              <a:ext cx="1154895" cy="6026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  <p:sp>
          <p:nvSpPr>
            <p:cNvPr id="11" name="矩形 19"/>
            <p:cNvSpPr>
              <a:spLocks noChangeArrowheads="1"/>
            </p:cNvSpPr>
            <p:nvPr/>
          </p:nvSpPr>
          <p:spPr bwMode="auto">
            <a:xfrm>
              <a:off x="7397165" y="652963"/>
              <a:ext cx="1764159" cy="3492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按执行状态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2" name="直接箭头连接符 25"/>
            <p:cNvCxnSpPr>
              <a:cxnSpLocks noChangeShapeType="1"/>
            </p:cNvCxnSpPr>
            <p:nvPr/>
          </p:nvCxnSpPr>
          <p:spPr bwMode="auto">
            <a:xfrm flipV="1">
              <a:off x="8322331" y="1024438"/>
              <a:ext cx="0" cy="2112963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  <p:sp>
          <p:nvSpPr>
            <p:cNvPr id="15" name="矩形 19"/>
            <p:cNvSpPr>
              <a:spLocks noChangeArrowheads="1"/>
            </p:cNvSpPr>
            <p:nvPr/>
          </p:nvSpPr>
          <p:spPr bwMode="auto">
            <a:xfrm>
              <a:off x="4304373" y="1357763"/>
              <a:ext cx="1564306" cy="3492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按乙方单位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6" name="直接箭头连接符 33"/>
            <p:cNvCxnSpPr>
              <a:cxnSpLocks noChangeShapeType="1"/>
            </p:cNvCxnSpPr>
            <p:nvPr/>
          </p:nvCxnSpPr>
          <p:spPr bwMode="auto">
            <a:xfrm rot="5400000" flipH="1" flipV="1">
              <a:off x="4372202" y="2254715"/>
              <a:ext cx="1118104" cy="6743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</p:grpSp>
      <p:cxnSp>
        <p:nvCxnSpPr>
          <p:cNvPr id="21" name="直接连接符 20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1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23" name="矩形 22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数据集成共享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3" name="六边形 42"/>
          <p:cNvSpPr>
            <a:spLocks noChangeAspect="1"/>
          </p:cNvSpPr>
          <p:nvPr/>
        </p:nvSpPr>
        <p:spPr>
          <a:xfrm>
            <a:off x="116817" y="988102"/>
            <a:ext cx="1336320" cy="1152000"/>
          </a:xfrm>
          <a:prstGeom prst="hexagon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文本框 73"/>
          <p:cNvSpPr txBox="1"/>
          <p:nvPr/>
        </p:nvSpPr>
        <p:spPr>
          <a:xfrm>
            <a:off x="144492" y="1172813"/>
            <a:ext cx="13049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结算信息台账</a:t>
            </a:r>
            <a:endParaRPr lang="zh-CN" altLang="en-US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固化流程标准：合同会签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1" cstate="print"/>
          <a:srcRect l="35424" t="18915" r="37741" b="12955"/>
          <a:stretch>
            <a:fillRect/>
          </a:stretch>
        </p:blipFill>
        <p:spPr bwMode="auto">
          <a:xfrm>
            <a:off x="356824" y="2174809"/>
            <a:ext cx="3238500" cy="4683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H:\高校基建协会材料\流程图\流程图\合同签订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7030" y="2964833"/>
            <a:ext cx="5245816" cy="2993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" name="组合 21"/>
          <p:cNvGrpSpPr/>
          <p:nvPr/>
        </p:nvGrpSpPr>
        <p:grpSpPr>
          <a:xfrm>
            <a:off x="94886" y="1195334"/>
            <a:ext cx="8919910" cy="1011263"/>
            <a:chOff x="606231" y="1307271"/>
            <a:chExt cx="9953335" cy="1772831"/>
          </a:xfrm>
        </p:grpSpPr>
        <p:sp>
          <p:nvSpPr>
            <p:cNvPr id="24" name="任意多边形 23"/>
            <p:cNvSpPr/>
            <p:nvPr/>
          </p:nvSpPr>
          <p:spPr>
            <a:xfrm>
              <a:off x="611187" y="1307271"/>
              <a:ext cx="1523389" cy="1388444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2286915" y="1781281"/>
              <a:ext cx="322958" cy="377801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2739363" y="1307271"/>
              <a:ext cx="1523389" cy="1388444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4883" tIns="134883" rIns="134883" bIns="134883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000" kern="1200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419662" y="1781281"/>
              <a:ext cx="322958" cy="377801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4913135" y="1307271"/>
              <a:ext cx="1523389" cy="1388444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6584292" y="1781281"/>
              <a:ext cx="322958" cy="377801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7004854" y="1307271"/>
              <a:ext cx="1523389" cy="1388444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 dirty="0"/>
            </a:p>
          </p:txBody>
        </p:sp>
        <p:sp>
          <p:nvSpPr>
            <p:cNvPr id="31" name="文本框 20"/>
            <p:cNvSpPr txBox="1"/>
            <p:nvPr/>
          </p:nvSpPr>
          <p:spPr>
            <a:xfrm>
              <a:off x="606231" y="1433087"/>
              <a:ext cx="1514249" cy="1133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录入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合同内容</a:t>
              </a:r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文本框 21"/>
            <p:cNvSpPr txBox="1"/>
            <p:nvPr/>
          </p:nvSpPr>
          <p:spPr>
            <a:xfrm>
              <a:off x="2743931" y="1461425"/>
              <a:ext cx="1514249" cy="1618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流程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提交会签</a:t>
              </a:r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文本框 22"/>
            <p:cNvSpPr txBox="1"/>
            <p:nvPr/>
          </p:nvSpPr>
          <p:spPr>
            <a:xfrm>
              <a:off x="4917706" y="1461425"/>
              <a:ext cx="1514249" cy="1133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会签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过程留痕</a:t>
              </a:r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文本框 23"/>
            <p:cNvSpPr txBox="1"/>
            <p:nvPr/>
          </p:nvSpPr>
          <p:spPr>
            <a:xfrm>
              <a:off x="7009423" y="1444723"/>
              <a:ext cx="1514249" cy="1133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生成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审批报表</a:t>
              </a:r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8615616" y="1781281"/>
              <a:ext cx="322958" cy="377801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9036177" y="1307271"/>
              <a:ext cx="1523389" cy="1388444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 dirty="0"/>
            </a:p>
          </p:txBody>
        </p:sp>
        <p:sp>
          <p:nvSpPr>
            <p:cNvPr id="37" name="文本框 23"/>
            <p:cNvSpPr txBox="1"/>
            <p:nvPr/>
          </p:nvSpPr>
          <p:spPr>
            <a:xfrm>
              <a:off x="9045317" y="1444723"/>
              <a:ext cx="1514249" cy="1133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生成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合同信息</a:t>
              </a:r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固化流程标准：资金申请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1" cstate="print"/>
          <a:srcRect l="35647" t="19846" r="38112" b="17115"/>
          <a:stretch>
            <a:fillRect/>
          </a:stretch>
        </p:blipFill>
        <p:spPr bwMode="auto">
          <a:xfrm>
            <a:off x="269574" y="1181013"/>
            <a:ext cx="3353519" cy="5351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H:\高校基建协会材料\流程图\流程图\资金申请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5394" y="2183790"/>
            <a:ext cx="5216631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固化流程标准：工程变更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3" name="组合 21"/>
          <p:cNvGrpSpPr/>
          <p:nvPr/>
        </p:nvGrpSpPr>
        <p:grpSpPr>
          <a:xfrm>
            <a:off x="94886" y="1195334"/>
            <a:ext cx="8919910" cy="1011263"/>
            <a:chOff x="606231" y="1307271"/>
            <a:chExt cx="9953335" cy="1772831"/>
          </a:xfrm>
        </p:grpSpPr>
        <p:sp>
          <p:nvSpPr>
            <p:cNvPr id="24" name="任意多边形 23"/>
            <p:cNvSpPr/>
            <p:nvPr/>
          </p:nvSpPr>
          <p:spPr>
            <a:xfrm>
              <a:off x="611187" y="1307271"/>
              <a:ext cx="1523389" cy="1388444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2286915" y="1781281"/>
              <a:ext cx="322958" cy="377801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2739363" y="1307271"/>
              <a:ext cx="1523389" cy="1388444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4883" tIns="134883" rIns="134883" bIns="134883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000" kern="1200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419662" y="1781281"/>
              <a:ext cx="322958" cy="377801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4913135" y="1307271"/>
              <a:ext cx="1523389" cy="1388444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6584292" y="1781281"/>
              <a:ext cx="322958" cy="377801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7004854" y="1307271"/>
              <a:ext cx="1523389" cy="1388444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 dirty="0"/>
            </a:p>
          </p:txBody>
        </p:sp>
        <p:sp>
          <p:nvSpPr>
            <p:cNvPr id="31" name="文本框 20"/>
            <p:cNvSpPr txBox="1"/>
            <p:nvPr/>
          </p:nvSpPr>
          <p:spPr>
            <a:xfrm>
              <a:off x="606231" y="1433086"/>
              <a:ext cx="1514249" cy="1133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历史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信息管理</a:t>
              </a:r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文本框 21"/>
            <p:cNvSpPr txBox="1"/>
            <p:nvPr/>
          </p:nvSpPr>
          <p:spPr>
            <a:xfrm>
              <a:off x="2743931" y="1461425"/>
              <a:ext cx="1514249" cy="1618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录入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变更信息</a:t>
              </a:r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文本框 22"/>
            <p:cNvSpPr txBox="1"/>
            <p:nvPr/>
          </p:nvSpPr>
          <p:spPr>
            <a:xfrm>
              <a:off x="4917706" y="1461425"/>
              <a:ext cx="1514249" cy="1133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流程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提交审批</a:t>
              </a:r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文本框 23"/>
            <p:cNvSpPr txBox="1"/>
            <p:nvPr/>
          </p:nvSpPr>
          <p:spPr>
            <a:xfrm>
              <a:off x="7009423" y="1444723"/>
              <a:ext cx="1514249" cy="1133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变更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审批流程图</a:t>
              </a:r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8615616" y="1781281"/>
              <a:ext cx="322958" cy="377801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9036177" y="1307271"/>
              <a:ext cx="1523389" cy="1388444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 dirty="0"/>
            </a:p>
          </p:txBody>
        </p:sp>
        <p:sp>
          <p:nvSpPr>
            <p:cNvPr id="37" name="文本框 23"/>
            <p:cNvSpPr txBox="1"/>
            <p:nvPr/>
          </p:nvSpPr>
          <p:spPr>
            <a:xfrm>
              <a:off x="9045317" y="1444723"/>
              <a:ext cx="1514249" cy="1133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生成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审批报表</a:t>
              </a:r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1" cstate="print"/>
          <a:srcRect l="34099" t="16901" r="35378" b="6511"/>
          <a:stretch>
            <a:fillRect/>
          </a:stretch>
        </p:blipFill>
        <p:spPr bwMode="auto">
          <a:xfrm>
            <a:off x="471197" y="2215879"/>
            <a:ext cx="3023011" cy="4348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 descr="H:\高校基建协会材料\流程图\流程图\变更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8320" y="2519832"/>
            <a:ext cx="5384910" cy="351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固化流程标准：招标文件会签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1" cstate="print"/>
          <a:srcRect l="30273" t="20309" r="46820" b="8063"/>
          <a:stretch>
            <a:fillRect/>
          </a:stretch>
        </p:blipFill>
        <p:spPr bwMode="auto">
          <a:xfrm>
            <a:off x="146642" y="1112807"/>
            <a:ext cx="3062189" cy="5503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H:\高校基建协会材料\流程图\流程图\招标文件审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019" y="2070341"/>
            <a:ext cx="5658958" cy="3492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对于领导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375836" y="951746"/>
            <a:ext cx="4637440" cy="87705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把握全局、进度、资金、人员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40" descr="放在领导掌握情况这里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12145" y="1905567"/>
            <a:ext cx="4244196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" descr="C:\Users\WZ7040\AppData\Roaming\Tencent\Users\244524907\QQ\WinTemp\RichOle\4NY`$@@Q[%%2H%88DJ}[([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6121" y="1931806"/>
            <a:ext cx="4597879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3" descr="领导看工作进度.png"/>
          <p:cNvPicPr>
            <a:picLocks noChangeAspect="1"/>
          </p:cNvPicPr>
          <p:nvPr/>
        </p:nvPicPr>
        <p:blipFill>
          <a:blip r:embed="rId3" cstate="print"/>
          <a:srcRect l="8759"/>
          <a:stretch>
            <a:fillRect/>
          </a:stretch>
        </p:blipFill>
        <p:spPr bwMode="auto">
          <a:xfrm>
            <a:off x="5106838" y="4338000"/>
            <a:ext cx="4037162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 descr="2018-10-29_09242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0975" y="4368539"/>
            <a:ext cx="4838700" cy="20227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对于领导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12" name="内容占位符 4" descr="流程监控.pn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360848" y="1028700"/>
            <a:ext cx="8087350" cy="49006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43" descr="档案共享.png"/>
          <p:cNvPicPr>
            <a:picLocks noChangeAspect="1"/>
          </p:cNvPicPr>
          <p:nvPr/>
        </p:nvPicPr>
        <p:blipFill>
          <a:blip r:embed="rId1" cstate="print"/>
          <a:srcRect r="48749"/>
          <a:stretch>
            <a:fillRect/>
          </a:stretch>
        </p:blipFill>
        <p:spPr bwMode="auto">
          <a:xfrm>
            <a:off x="374348" y="2346443"/>
            <a:ext cx="3120957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43" descr="学习功能.png"/>
          <p:cNvPicPr>
            <a:picLocks noChangeAspect="1"/>
          </p:cNvPicPr>
          <p:nvPr/>
        </p:nvPicPr>
        <p:blipFill>
          <a:blip r:embed="rId2" cstate="print"/>
          <a:srcRect l="2556" b="24348"/>
          <a:stretch>
            <a:fillRect/>
          </a:stretch>
        </p:blipFill>
        <p:spPr bwMode="auto">
          <a:xfrm>
            <a:off x="2182484" y="4698000"/>
            <a:ext cx="2606897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对于员工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362974" y="1124265"/>
            <a:ext cx="6461183" cy="87705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档案共享、轻松应对检查</a:t>
            </a:r>
            <a:endParaRPr lang="en-US" altLang="zh-CN" sz="2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学习（学习模块、他人经验）、激励</a:t>
            </a:r>
            <a:endParaRPr lang="zh-CN" altLang="en-US" sz="24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3427" y="2364469"/>
            <a:ext cx="2889851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45" descr="学习功能1.png"/>
          <p:cNvPicPr>
            <a:picLocks noChangeAspect="1"/>
          </p:cNvPicPr>
          <p:nvPr/>
        </p:nvPicPr>
        <p:blipFill>
          <a:blip r:embed="rId4" cstate="print"/>
          <a:srcRect l="2885" r="24034" b="13188"/>
          <a:stretch>
            <a:fillRect/>
          </a:stretch>
        </p:blipFill>
        <p:spPr bwMode="auto">
          <a:xfrm>
            <a:off x="5688606" y="4698000"/>
            <a:ext cx="250977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alphaModFix amt="48000"/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6"/>
          <p:cNvGrpSpPr>
            <a:grpSpLocks noChangeAspect="1"/>
          </p:cNvGrpSpPr>
          <p:nvPr/>
        </p:nvGrpSpPr>
        <p:grpSpPr bwMode="auto">
          <a:xfrm>
            <a:off x="2801938" y="1749960"/>
            <a:ext cx="712367" cy="720000"/>
            <a:chOff x="2944759" y="497532"/>
            <a:chExt cx="657188" cy="663945"/>
          </a:xfrm>
        </p:grpSpPr>
        <p:sp>
          <p:nvSpPr>
            <p:cNvPr id="7" name="矩形 6"/>
            <p:cNvSpPr/>
            <p:nvPr/>
          </p:nvSpPr>
          <p:spPr>
            <a:xfrm>
              <a:off x="3026907" y="584338"/>
              <a:ext cx="575040" cy="577139"/>
            </a:xfrm>
            <a:prstGeom prst="rect">
              <a:avLst/>
            </a:prstGeom>
            <a:solidFill>
              <a:schemeClr val="tx1">
                <a:alpha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944759" y="497532"/>
              <a:ext cx="575039" cy="577139"/>
            </a:xfrm>
            <a:prstGeom prst="rect">
              <a:avLst/>
            </a:prstGeom>
            <a:solidFill>
              <a:srgbClr val="0053A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32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一</a:t>
              </a:r>
              <a:endParaRPr lang="zh-CN" altLang="en-US" sz="32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9" name="文本框 97"/>
          <p:cNvSpPr txBox="1"/>
          <p:nvPr/>
        </p:nvSpPr>
        <p:spPr>
          <a:xfrm>
            <a:off x="4072114" y="1762273"/>
            <a:ext cx="1500012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>
              <a:defRPr/>
            </a:pPr>
            <a:r>
              <a:rPr lang="zh-CN" altLang="en-US" sz="3600" dirty="0" smtClean="0">
                <a:solidFill>
                  <a:prstClr val="black">
                    <a:lumMod val="95000"/>
                    <a:lumOff val="5000"/>
                    <a:alpha val="75000"/>
                  </a:prstClr>
                </a:solidFill>
              </a:rPr>
              <a:t>初  心</a:t>
            </a:r>
            <a:endParaRPr lang="zh-CN" altLang="en-US" sz="3600" dirty="0">
              <a:solidFill>
                <a:prstClr val="black">
                  <a:lumMod val="95000"/>
                  <a:lumOff val="5000"/>
                  <a:alpha val="75000"/>
                </a:prstClr>
              </a:solidFill>
            </a:endParaRPr>
          </a:p>
        </p:txBody>
      </p:sp>
      <p:sp>
        <p:nvSpPr>
          <p:cNvPr id="19" name="文本框 24"/>
          <p:cNvSpPr txBox="1"/>
          <p:nvPr/>
        </p:nvSpPr>
        <p:spPr>
          <a:xfrm>
            <a:off x="114655" y="412871"/>
            <a:ext cx="4457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u="sng" dirty="0" smtClean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CONTENTS</a:t>
            </a:r>
            <a:endParaRPr lang="zh-CN" altLang="en-US" sz="4800" b="1" u="sng" dirty="0"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grpSp>
        <p:nvGrpSpPr>
          <p:cNvPr id="20" name="组合 96"/>
          <p:cNvGrpSpPr>
            <a:grpSpLocks noChangeAspect="1"/>
          </p:cNvGrpSpPr>
          <p:nvPr/>
        </p:nvGrpSpPr>
        <p:grpSpPr bwMode="auto">
          <a:xfrm>
            <a:off x="2801938" y="2788185"/>
            <a:ext cx="712367" cy="720000"/>
            <a:chOff x="2944759" y="497532"/>
            <a:chExt cx="657188" cy="663945"/>
          </a:xfrm>
        </p:grpSpPr>
        <p:sp>
          <p:nvSpPr>
            <p:cNvPr id="21" name="矩形 20"/>
            <p:cNvSpPr/>
            <p:nvPr/>
          </p:nvSpPr>
          <p:spPr>
            <a:xfrm>
              <a:off x="3026907" y="584338"/>
              <a:ext cx="575040" cy="577139"/>
            </a:xfrm>
            <a:prstGeom prst="rect">
              <a:avLst/>
            </a:prstGeom>
            <a:solidFill>
              <a:schemeClr val="tx1">
                <a:alpha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944759" y="497532"/>
              <a:ext cx="575039" cy="577139"/>
            </a:xfrm>
            <a:prstGeom prst="rect">
              <a:avLst/>
            </a:prstGeom>
            <a:solidFill>
              <a:srgbClr val="0053A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32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二</a:t>
              </a:r>
              <a:endParaRPr lang="zh-CN" altLang="en-US" sz="32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3" name="文本框 97"/>
          <p:cNvSpPr txBox="1"/>
          <p:nvPr/>
        </p:nvSpPr>
        <p:spPr>
          <a:xfrm>
            <a:off x="4072114" y="2800498"/>
            <a:ext cx="1500012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>
              <a:defRPr/>
            </a:pPr>
            <a:r>
              <a:rPr lang="zh-CN" altLang="en-US" sz="3600" dirty="0" smtClean="0">
                <a:solidFill>
                  <a:prstClr val="black">
                    <a:lumMod val="95000"/>
                    <a:lumOff val="5000"/>
                    <a:alpha val="75000"/>
                  </a:prstClr>
                </a:solidFill>
              </a:rPr>
              <a:t>成  果</a:t>
            </a:r>
            <a:endParaRPr lang="zh-CN" altLang="en-US" sz="3600" dirty="0">
              <a:solidFill>
                <a:prstClr val="black">
                  <a:lumMod val="95000"/>
                  <a:lumOff val="5000"/>
                  <a:alpha val="75000"/>
                </a:prstClr>
              </a:solidFill>
            </a:endParaRPr>
          </a:p>
        </p:txBody>
      </p:sp>
      <p:grpSp>
        <p:nvGrpSpPr>
          <p:cNvPr id="24" name="组合 96"/>
          <p:cNvGrpSpPr>
            <a:grpSpLocks noChangeAspect="1"/>
          </p:cNvGrpSpPr>
          <p:nvPr/>
        </p:nvGrpSpPr>
        <p:grpSpPr bwMode="auto">
          <a:xfrm>
            <a:off x="2801938" y="3940710"/>
            <a:ext cx="712367" cy="720000"/>
            <a:chOff x="2944759" y="497532"/>
            <a:chExt cx="657188" cy="663945"/>
          </a:xfrm>
        </p:grpSpPr>
        <p:sp>
          <p:nvSpPr>
            <p:cNvPr id="25" name="矩形 24"/>
            <p:cNvSpPr/>
            <p:nvPr/>
          </p:nvSpPr>
          <p:spPr>
            <a:xfrm>
              <a:off x="3026907" y="584338"/>
              <a:ext cx="575040" cy="577139"/>
            </a:xfrm>
            <a:prstGeom prst="rect">
              <a:avLst/>
            </a:prstGeom>
            <a:solidFill>
              <a:schemeClr val="tx1">
                <a:alpha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944759" y="497532"/>
              <a:ext cx="575039" cy="577139"/>
            </a:xfrm>
            <a:prstGeom prst="rect">
              <a:avLst/>
            </a:prstGeom>
            <a:solidFill>
              <a:srgbClr val="0053A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32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三</a:t>
              </a:r>
              <a:endParaRPr lang="zh-CN" altLang="en-US" sz="32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7" name="文本框 97"/>
          <p:cNvSpPr txBox="1"/>
          <p:nvPr/>
        </p:nvSpPr>
        <p:spPr>
          <a:xfrm>
            <a:off x="4072114" y="3953023"/>
            <a:ext cx="1500012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>
              <a:defRPr/>
            </a:pPr>
            <a:r>
              <a:rPr lang="zh-CN" altLang="en-US" sz="3600" dirty="0" smtClean="0">
                <a:solidFill>
                  <a:prstClr val="black">
                    <a:lumMod val="95000"/>
                    <a:lumOff val="5000"/>
                    <a:alpha val="75000"/>
                  </a:prstClr>
                </a:solidFill>
              </a:rPr>
              <a:t>心  得</a:t>
            </a:r>
            <a:endParaRPr lang="zh-CN" altLang="en-US" sz="3600" dirty="0">
              <a:solidFill>
                <a:prstClr val="black">
                  <a:lumMod val="95000"/>
                  <a:lumOff val="5000"/>
                  <a:alpha val="75000"/>
                </a:prstClr>
              </a:solidFill>
            </a:endParaRPr>
          </a:p>
        </p:txBody>
      </p:sp>
      <p:grpSp>
        <p:nvGrpSpPr>
          <p:cNvPr id="28" name="组合 96"/>
          <p:cNvGrpSpPr>
            <a:grpSpLocks noChangeAspect="1"/>
          </p:cNvGrpSpPr>
          <p:nvPr/>
        </p:nvGrpSpPr>
        <p:grpSpPr bwMode="auto">
          <a:xfrm>
            <a:off x="2801938" y="5007510"/>
            <a:ext cx="712367" cy="720000"/>
            <a:chOff x="2944759" y="497532"/>
            <a:chExt cx="657188" cy="663945"/>
          </a:xfrm>
        </p:grpSpPr>
        <p:sp>
          <p:nvSpPr>
            <p:cNvPr id="29" name="矩形 28"/>
            <p:cNvSpPr/>
            <p:nvPr/>
          </p:nvSpPr>
          <p:spPr>
            <a:xfrm>
              <a:off x="3026907" y="584338"/>
              <a:ext cx="575040" cy="577139"/>
            </a:xfrm>
            <a:prstGeom prst="rect">
              <a:avLst/>
            </a:prstGeom>
            <a:solidFill>
              <a:schemeClr val="tx1">
                <a:alpha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20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944759" y="497532"/>
              <a:ext cx="575039" cy="577139"/>
            </a:xfrm>
            <a:prstGeom prst="rect">
              <a:avLst/>
            </a:prstGeom>
            <a:solidFill>
              <a:srgbClr val="0053A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3200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四</a:t>
              </a:r>
              <a:endParaRPr lang="zh-CN" altLang="en-US" sz="3200" b="1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1" name="文本框 97"/>
          <p:cNvSpPr txBox="1"/>
          <p:nvPr/>
        </p:nvSpPr>
        <p:spPr>
          <a:xfrm>
            <a:off x="4072114" y="5019823"/>
            <a:ext cx="1500012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alpha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>
              <a:defRPr/>
            </a:pPr>
            <a:r>
              <a:rPr lang="zh-CN" altLang="en-US" sz="3600" dirty="0" smtClean="0">
                <a:solidFill>
                  <a:prstClr val="black">
                    <a:lumMod val="95000"/>
                    <a:lumOff val="5000"/>
                    <a:alpha val="75000"/>
                  </a:prstClr>
                </a:solidFill>
              </a:rPr>
              <a:t>愿  景</a:t>
            </a:r>
            <a:endParaRPr lang="zh-CN" altLang="en-US" sz="3600" dirty="0">
              <a:solidFill>
                <a:prstClr val="black">
                  <a:lumMod val="95000"/>
                  <a:lumOff val="5000"/>
                  <a:alpha val="75000"/>
                </a:prstClr>
              </a:solidFill>
            </a:endParaRPr>
          </a:p>
        </p:txBody>
      </p:sp>
      <p:pic>
        <p:nvPicPr>
          <p:cNvPr id="33" name="图片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4001" y="0"/>
            <a:ext cx="1079999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742722" y="1208117"/>
            <a:ext cx="7782614" cy="5692775"/>
          </a:xfrm>
          <a:prstGeom prst="rect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miter lim="800000"/>
          </a:ln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dirty="0" smtClean="0">
                <a:latin typeface="+mn-ea"/>
                <a:ea typeface="+mn-ea"/>
              </a:rPr>
              <a:t>    </a:t>
            </a:r>
            <a:r>
              <a:rPr lang="zh-CN" altLang="en-US" sz="2800" dirty="0" smtClean="0">
                <a:latin typeface="+mn-ea"/>
                <a:ea typeface="+mn-ea"/>
              </a:rPr>
              <a:t> </a:t>
            </a:r>
            <a:r>
              <a:rPr lang="zh-CN" altLang="en-US" sz="2800" b="1" dirty="0" smtClean="0">
                <a:latin typeface="+mn-ea"/>
                <a:ea typeface="+mn-ea"/>
              </a:rPr>
              <a:t>加深对工程的全过程了解</a:t>
            </a:r>
            <a:endParaRPr lang="en-US" altLang="zh-CN" sz="2800" b="1" dirty="0" smtClean="0">
              <a:latin typeface="+mn-ea"/>
              <a:ea typeface="+mn-ea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 smtClean="0">
                <a:latin typeface="+mn-ea"/>
              </a:rPr>
              <a:t>    有利于指导现有的工作：各阶段支付比例、招标文件的填写、概算的分配</a:t>
            </a:r>
            <a:r>
              <a:rPr lang="en-US" altLang="zh-CN" sz="2800" b="1" dirty="0" smtClean="0">
                <a:latin typeface="+mn-ea"/>
              </a:rPr>
              <a:t>……</a:t>
            </a:r>
            <a:endParaRPr lang="en-US" altLang="zh-CN" sz="2800" b="1" dirty="0" smtClean="0"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zh-CN" sz="2800">
                <a:sym typeface="+mn-ea"/>
              </a:rPr>
              <a:t>超概分析：最容易超概的科目</a:t>
            </a:r>
            <a:endParaRPr lang="zh-CN" altLang="zh-CN" sz="280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zh-CN" sz="2800">
                <a:sym typeface="+mn-ea"/>
              </a:rPr>
              <a:t>变更分析：出现变更的项目统计表、变更责任方统计</a:t>
            </a:r>
            <a:endParaRPr lang="zh-CN" altLang="zh-CN" sz="280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zh-CN" sz="2800">
                <a:sym typeface="+mn-ea"/>
              </a:rPr>
              <a:t>项目资金使用情况明细表</a:t>
            </a:r>
            <a:endParaRPr lang="zh-CN" altLang="zh-CN" sz="280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zh-CN" altLang="en-US" sz="2800" b="1" dirty="0">
              <a:latin typeface="+mn-ea"/>
            </a:endParaRPr>
          </a:p>
          <a:p>
            <a:pPr marL="457200" indent="-457200">
              <a:defRPr/>
            </a:pPr>
            <a:endParaRPr lang="zh-CN" altLang="en-US" sz="2800" dirty="0"/>
          </a:p>
        </p:txBody>
      </p:sp>
      <p:sp>
        <p:nvSpPr>
          <p:cNvPr id="9" name="矩形 8"/>
          <p:cNvSpPr/>
          <p:nvPr/>
        </p:nvSpPr>
        <p:spPr>
          <a:xfrm>
            <a:off x="7282101" y="36778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对于个人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776377" y="2087592"/>
            <a:ext cx="7782614" cy="737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 smtClean="0">
                <a:latin typeface="+mn-ea"/>
                <a:ea typeface="+mn-ea"/>
              </a:rPr>
              <a:t>    </a:t>
            </a:r>
            <a:endParaRPr lang="zh-CN" altLang="en-US" sz="2800" dirty="0"/>
          </a:p>
        </p:txBody>
      </p:sp>
      <p:sp>
        <p:nvSpPr>
          <p:cNvPr id="9" name="矩形 8"/>
          <p:cNvSpPr/>
          <p:nvPr/>
        </p:nvSpPr>
        <p:spPr>
          <a:xfrm>
            <a:off x="7282101" y="36778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对于个人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150" y="1377950"/>
            <a:ext cx="8503285" cy="4498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776377" y="2087592"/>
            <a:ext cx="7782614" cy="737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 smtClean="0">
                <a:latin typeface="+mn-ea"/>
                <a:ea typeface="+mn-ea"/>
              </a:rPr>
              <a:t>    </a:t>
            </a:r>
            <a:endParaRPr lang="zh-CN" altLang="en-US" sz="2800" dirty="0"/>
          </a:p>
        </p:txBody>
      </p:sp>
      <p:sp>
        <p:nvSpPr>
          <p:cNvPr id="9" name="矩形 8"/>
          <p:cNvSpPr/>
          <p:nvPr/>
        </p:nvSpPr>
        <p:spPr>
          <a:xfrm>
            <a:off x="7282101" y="36778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对于个人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5125" y="829310"/>
            <a:ext cx="8413750" cy="2900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2032000" y="-588328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b="1">
                <a:ea typeface="仿宋" panose="02010609060101010101" charset="-122"/>
              </a:rPr>
              <a:t>三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032000" y="3200082"/>
            <a:ext cx="5080000" cy="598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85750" indent="-285750"/>
            <a:endParaRPr lang="en-US" sz="1500" b="1">
              <a:latin typeface="仿宋" panose="02010609060101010101" charset="-122"/>
            </a:endParaRPr>
          </a:p>
          <a:p>
            <a:endParaRPr lang="zh-CN" altLang="en-US"/>
          </a:p>
        </p:txBody>
      </p:sp>
      <p:sp>
        <p:nvSpPr>
          <p:cNvPr id="6" name="内容占位符 5"/>
          <p:cNvSpPr/>
          <p:nvPr>
            <p:ph idx="1"/>
          </p:nvPr>
        </p:nvSpPr>
        <p:spPr>
          <a:xfrm>
            <a:off x="628650" y="590550"/>
            <a:ext cx="7886700" cy="5586730"/>
          </a:xfrm>
        </p:spPr>
        <p:txBody>
          <a:bodyPr>
            <a:normAutofit/>
          </a:bodyPr>
          <a:p>
            <a:pPr marL="0" algn="l">
              <a:buNone/>
            </a:pPr>
            <a:r>
              <a:rPr lang="zh-CN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ea"/>
                <a:ea typeface="+mj-ea"/>
                <a:cs typeface="+mj-ea"/>
                <a:sym typeface="+mn-ea"/>
              </a:rPr>
              <a:t>变更责任方统计</a:t>
            </a:r>
            <a:r>
              <a:rPr lang="en-US">
                <a:latin typeface="+mj-ea"/>
                <a:ea typeface="+mj-ea"/>
                <a:cs typeface="+mj-ea"/>
                <a:sym typeface="+mn-ea"/>
              </a:rPr>
              <a:t>    </a:t>
            </a:r>
            <a:endParaRPr lang="en-US">
              <a:latin typeface="+mj-ea"/>
              <a:ea typeface="+mj-ea"/>
              <a:cs typeface="+mj-ea"/>
              <a:sym typeface="+mn-ea"/>
            </a:endParaRPr>
          </a:p>
          <a:p>
            <a:pPr marL="0" algn="l">
              <a:buNone/>
            </a:pPr>
            <a:r>
              <a:rPr lang="en-US">
                <a:latin typeface="+mj-ea"/>
                <a:ea typeface="+mj-ea"/>
                <a:cs typeface="+mj-ea"/>
                <a:sym typeface="+mn-ea"/>
              </a:rPr>
              <a:t>   </a:t>
            </a:r>
            <a:r>
              <a:rPr lang="en-US" sz="2400">
                <a:latin typeface="+mj-ea"/>
                <a:ea typeface="+mj-ea"/>
                <a:cs typeface="+mj-ea"/>
                <a:sym typeface="+mn-ea"/>
              </a:rPr>
              <a:t>1</a:t>
            </a:r>
            <a:r>
              <a:rPr lang="zh-CN" sz="2400">
                <a:latin typeface="+mj-ea"/>
                <a:ea typeface="+mj-ea"/>
                <a:cs typeface="+mj-ea"/>
                <a:sym typeface="+mn-ea"/>
              </a:rPr>
              <a:t>. 紫金港校区西区实验田及农科教用房：设计院提出22次，施工方提出5次；</a:t>
            </a:r>
            <a:endParaRPr lang="zh-CN" sz="2400">
              <a:latin typeface="+mj-ea"/>
              <a:ea typeface="+mj-ea"/>
              <a:cs typeface="+mj-ea"/>
              <a:sym typeface="+mn-ea"/>
            </a:endParaRPr>
          </a:p>
          <a:p>
            <a:pPr marL="0" algn="l">
              <a:buNone/>
            </a:pPr>
            <a:r>
              <a:rPr lang="zh-CN" sz="2400">
                <a:latin typeface="+mj-ea"/>
                <a:ea typeface="+mj-ea"/>
                <a:cs typeface="+mj-ea"/>
                <a:sym typeface="+mn-ea"/>
              </a:rPr>
              <a:t>  </a:t>
            </a:r>
            <a:r>
              <a:rPr lang="zh-CN" sz="2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ea"/>
                <a:ea typeface="+mj-ea"/>
                <a:cs typeface="+mj-ea"/>
                <a:sym typeface="+mn-ea"/>
              </a:rPr>
              <a:t>2.西区生物物理科研用房：设计院提出7次，施工单位提出8次，基建处提出1次，学院提出1次；</a:t>
            </a:r>
            <a:endParaRPr lang="zh-CN" sz="24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+mj-ea"/>
              <a:ea typeface="+mj-ea"/>
              <a:cs typeface="+mj-ea"/>
            </a:endParaRPr>
          </a:p>
          <a:p>
            <a:pPr marL="0" algn="l">
              <a:buNone/>
            </a:pPr>
            <a:r>
              <a:rPr lang="zh-CN" sz="2400">
                <a:latin typeface="+mj-ea"/>
                <a:ea typeface="+mj-ea"/>
                <a:cs typeface="+mj-ea"/>
              </a:rPr>
              <a:t>  3.紫金港校区西区求是书院文化元素建筑群：设计院提出61次，施工单位提出56次，基建处提出1次；</a:t>
            </a:r>
            <a:endParaRPr lang="zh-CN" sz="2400">
              <a:latin typeface="+mj-ea"/>
              <a:ea typeface="+mj-ea"/>
              <a:cs typeface="+mj-ea"/>
            </a:endParaRPr>
          </a:p>
          <a:p>
            <a:pPr marL="0" algn="l">
              <a:buNone/>
            </a:pPr>
            <a:r>
              <a:rPr lang="zh-CN" sz="2400">
                <a:latin typeface="+mj-ea"/>
                <a:ea typeface="+mj-ea"/>
                <a:cs typeface="+mj-ea"/>
              </a:rPr>
              <a:t>  </a:t>
            </a:r>
            <a:r>
              <a:rPr lang="zh-CN" sz="2400">
                <a:solidFill>
                  <a:srgbClr val="FF0000"/>
                </a:solidFill>
                <a:effectLst/>
                <a:latin typeface="+mj-ea"/>
                <a:ea typeface="+mj-ea"/>
                <a:cs typeface="+mj-ea"/>
              </a:rPr>
              <a:t>4.紫金港校区西区西区学生生活区组团：设计院提出21次，施工单位提出5次,使用单位提出1次。</a:t>
            </a:r>
            <a:endParaRPr lang="zh-CN" sz="2400">
              <a:solidFill>
                <a:srgbClr val="FF0000"/>
              </a:solidFill>
              <a:effectLst/>
              <a:latin typeface="+mj-ea"/>
              <a:ea typeface="+mj-ea"/>
              <a:cs typeface="+mj-ea"/>
            </a:endParaRPr>
          </a:p>
          <a:p>
            <a:pPr marL="0" algn="l">
              <a:buNone/>
            </a:pPr>
            <a:r>
              <a:rPr lang="zh-CN" sz="2400">
                <a:latin typeface="+mj-ea"/>
                <a:ea typeface="+mj-ea"/>
                <a:cs typeface="+mj-ea"/>
              </a:rPr>
              <a:t>   5.紫金港校区东区游泳馆：设计院提出27次，建设单位提出43次；</a:t>
            </a:r>
            <a:endParaRPr lang="zh-CN" sz="2400">
              <a:latin typeface="+mj-ea"/>
              <a:ea typeface="+mj-ea"/>
              <a:cs typeface="+mj-e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三、心得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多方形成合力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195239"/>
            <a:ext cx="5215222" cy="52253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82900" y="3355479"/>
            <a:ext cx="104162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0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uLnTx/>
                <a:uFillTx/>
                <a:latin typeface="Agency FB" panose="020B0503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Agency FB" panose="020B0503020202020204" pitchFamily="34" charset="0"/>
                <a:ea typeface="微软雅黑" panose="020B0503020204020204" charset="-122"/>
              </a:rPr>
              <a:t>01</a:t>
            </a:r>
            <a:endParaRPr kumimoji="0" lang="zh-CN" altLang="en-US" sz="48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Agency FB" panose="020B0503020202020204" pitchFamily="34" charset="0"/>
              <a:ea typeface="微软雅黑" panose="020B050302020402020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71725" y="3917895"/>
            <a:ext cx="1285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charset="-122"/>
              </a:rPr>
              <a:t>领导重视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94501" y="1847079"/>
            <a:ext cx="104162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0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uLnTx/>
                <a:uFillTx/>
                <a:latin typeface="Agency FB" panose="020B0503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Agency FB" panose="020B0503020202020204" pitchFamily="34" charset="0"/>
                <a:ea typeface="微软雅黑" panose="020B0503020204020204" charset="-122"/>
              </a:rPr>
              <a:t>02</a:t>
            </a:r>
            <a:endParaRPr kumimoji="0" lang="zh-CN" altLang="en-US" sz="48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Agency FB" panose="020B0503020202020204" pitchFamily="34" charset="0"/>
              <a:ea typeface="微软雅黑" panose="020B050302020402020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38574" y="2409495"/>
            <a:ext cx="1323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charset="-122"/>
              </a:rPr>
              <a:t>拥抱变化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0662" y="3349316"/>
            <a:ext cx="104162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0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uLnTx/>
                <a:uFillTx/>
                <a:latin typeface="Agency FB" panose="020B0503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Agency FB" panose="020B0503020202020204" pitchFamily="34" charset="0"/>
                <a:ea typeface="微软雅黑" panose="020B0503020204020204" charset="-122"/>
              </a:rPr>
              <a:t>03</a:t>
            </a:r>
            <a:endParaRPr kumimoji="0" lang="zh-CN" altLang="en-US" sz="48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Agency FB" panose="020B0503020202020204" pitchFamily="34" charset="0"/>
              <a:ea typeface="微软雅黑" panose="020B050302020402020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62576" y="3911732"/>
            <a:ext cx="12477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互相协作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84746" y="4867647"/>
            <a:ext cx="104162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40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uLnTx/>
                <a:uFillTx/>
                <a:latin typeface="Agency FB" panose="020B0503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Agency FB" panose="020B0503020202020204" pitchFamily="34" charset="0"/>
                <a:ea typeface="微软雅黑" panose="020B0503020204020204" charset="-122"/>
              </a:rPr>
              <a:t>04</a:t>
            </a:r>
            <a:endParaRPr kumimoji="0" lang="zh-CN" altLang="en-US" sz="48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Agency FB" panose="020B0503020202020204" pitchFamily="34" charset="0"/>
              <a:ea typeface="微软雅黑" panose="020B050302020402020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09361" y="5430063"/>
            <a:ext cx="15786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charset="-122"/>
              </a:rPr>
              <a:t>优化调整</a:t>
            </a:r>
            <a:endParaRPr kumimoji="0" lang="zh-CN" altLang="en-US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9075" y="2308795"/>
            <a:ext cx="17906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000" dirty="0" smtClean="0">
                <a:ea typeface="微软雅黑" panose="020B0503020204020204" charset="-122"/>
                <a:sym typeface="Arial" panose="020B0604020202020204" pitchFamily="34" charset="0"/>
              </a:rPr>
              <a:t>校长助理亲自抓，统筹大局、分歧时定方向</a:t>
            </a:r>
            <a:endParaRPr lang="en-US" altLang="zh-CN" sz="2000" dirty="0"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08650" y="3154436"/>
            <a:ext cx="17628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000" dirty="0" smtClean="0">
                <a:ea typeface="微软雅黑" panose="020B0503020204020204" charset="-122"/>
                <a:sym typeface="Arial" panose="020B0604020202020204" pitchFamily="34" charset="0"/>
              </a:rPr>
              <a:t>开发人员懂基建管理套路，驻扎现场，随时互动</a:t>
            </a:r>
            <a:endParaRPr lang="en-US" altLang="zh-CN" sz="2000" dirty="0"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40105" y="1123231"/>
            <a:ext cx="3303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000" dirty="0" smtClean="0">
                <a:ea typeface="微软雅黑" panose="020B0503020204020204" charset="-122"/>
                <a:sym typeface="Arial" panose="020B0604020202020204" pitchFamily="34" charset="0"/>
              </a:rPr>
              <a:t>年轻人参与开发使用、慢慢形成全员共识</a:t>
            </a:r>
            <a:endParaRPr lang="en-US" altLang="zh-CN" sz="2000" dirty="0"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6377" y="5323579"/>
            <a:ext cx="2496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ea typeface="微软雅黑" panose="020B0503020204020204" charset="-122"/>
                <a:sym typeface="Arial" panose="020B0604020202020204" pitchFamily="34" charset="0"/>
              </a:rPr>
              <a:t>正式运行后根据工作需要不断优化调整</a:t>
            </a:r>
            <a:endParaRPr lang="zh-CN" altLang="en-US" sz="2000" dirty="0" smtClean="0"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240292" y="798286"/>
            <a:ext cx="6815137" cy="5139192"/>
            <a:chOff x="1617663" y="322263"/>
            <a:chExt cx="8461375" cy="5803900"/>
          </a:xfrm>
        </p:grpSpPr>
        <p:pic>
          <p:nvPicPr>
            <p:cNvPr id="4" name="Picture 7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 rot="2769169">
              <a:off x="4625975" y="673101"/>
              <a:ext cx="5711825" cy="519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7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 rot="1370668">
              <a:off x="2701925" y="322263"/>
              <a:ext cx="5711825" cy="519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l="62006" t="19846" r="12442" b="15349"/>
            <a:stretch>
              <a:fillRect/>
            </a:stretch>
          </p:blipFill>
          <p:spPr bwMode="auto">
            <a:xfrm rot="20883049">
              <a:off x="3402013" y="979488"/>
              <a:ext cx="2720975" cy="3879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l="36539" t="19846" r="37952" b="15349"/>
            <a:stretch>
              <a:fillRect/>
            </a:stretch>
          </p:blipFill>
          <p:spPr bwMode="auto">
            <a:xfrm rot="20472171">
              <a:off x="2998788" y="1035050"/>
              <a:ext cx="2746375" cy="392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l="10638" t="19846" r="63197" b="17201"/>
            <a:stretch>
              <a:fillRect/>
            </a:stretch>
          </p:blipFill>
          <p:spPr bwMode="auto">
            <a:xfrm rot="20226752">
              <a:off x="2579688" y="1173163"/>
              <a:ext cx="2867025" cy="3881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l="62006" t="19846" r="12442" b="15349"/>
            <a:stretch>
              <a:fillRect/>
            </a:stretch>
          </p:blipFill>
          <p:spPr bwMode="auto">
            <a:xfrm rot="20051838">
              <a:off x="2408238" y="1330325"/>
              <a:ext cx="2720975" cy="3879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l="36539" t="19846" r="37952" b="15349"/>
            <a:stretch>
              <a:fillRect/>
            </a:stretch>
          </p:blipFill>
          <p:spPr bwMode="auto">
            <a:xfrm rot="19847761">
              <a:off x="2022475" y="1430338"/>
              <a:ext cx="2746375" cy="392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l="10638" t="19846" r="63197" b="17201"/>
            <a:stretch>
              <a:fillRect/>
            </a:stretch>
          </p:blipFill>
          <p:spPr bwMode="auto">
            <a:xfrm rot="19599623">
              <a:off x="1617663" y="1539875"/>
              <a:ext cx="2867025" cy="3879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8" name="直接连接符 17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20" name="矩形 19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三、心得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持续调整优化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矩形 3"/>
          <p:cNvSpPr>
            <a:spLocks noChangeArrowheads="1"/>
          </p:cNvSpPr>
          <p:nvPr/>
        </p:nvSpPr>
        <p:spPr bwMode="auto">
          <a:xfrm>
            <a:off x="1211263" y="5922963"/>
            <a:ext cx="6833870" cy="643890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从</a:t>
            </a:r>
            <a:r>
              <a:rPr lang="en-US" altLang="zh-CN" sz="3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2017</a:t>
            </a:r>
            <a:r>
              <a:rPr lang="zh-CN" altLang="en-US" sz="3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年</a:t>
            </a:r>
            <a:r>
              <a:rPr lang="en-US" altLang="zh-CN" sz="3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12</a:t>
            </a:r>
            <a:r>
              <a:rPr lang="zh-CN" altLang="en-US" sz="3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月至今</a:t>
            </a:r>
            <a:r>
              <a:rPr lang="en-US" altLang="zh-CN" sz="3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100</a:t>
            </a:r>
            <a:r>
              <a:rPr lang="zh-CN" altLang="en-US" sz="3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多项调整</a:t>
            </a:r>
            <a:endParaRPr lang="zh-CN" altLang="en-US" sz="36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三、心得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开发使用中的问题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TextBox 61"/>
          <p:cNvSpPr txBox="1">
            <a:spLocks noChangeArrowheads="1"/>
          </p:cNvSpPr>
          <p:nvPr/>
        </p:nvSpPr>
        <p:spPr bwMode="auto">
          <a:xfrm>
            <a:off x="4337050" y="5072063"/>
            <a:ext cx="1882775" cy="541337"/>
          </a:xfrm>
          <a:prstGeom prst="rect">
            <a:avLst/>
          </a:prstGeom>
          <a:noFill/>
          <a:ln>
            <a:noFill/>
          </a:ln>
        </p:spPr>
        <p:txBody>
          <a:bodyPr lIns="109637" tIns="54818" rIns="109637" bIns="5481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" name="组合 20"/>
          <p:cNvGrpSpPr/>
          <p:nvPr/>
        </p:nvGrpSpPr>
        <p:grpSpPr bwMode="auto">
          <a:xfrm>
            <a:off x="1741488" y="2116138"/>
            <a:ext cx="3327400" cy="3560762"/>
            <a:chOff x="7028120" y="3702819"/>
            <a:chExt cx="3327326" cy="3559595"/>
          </a:xfrm>
        </p:grpSpPr>
        <p:pic>
          <p:nvPicPr>
            <p:cNvPr id="11" name="Picture 35" descr="01@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7028120" y="3702819"/>
              <a:ext cx="3327326" cy="3559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61"/>
            <p:cNvSpPr txBox="1">
              <a:spLocks noChangeArrowheads="1"/>
            </p:cNvSpPr>
            <p:nvPr/>
          </p:nvSpPr>
          <p:spPr bwMode="auto">
            <a:xfrm>
              <a:off x="7623419" y="4732768"/>
              <a:ext cx="1882733" cy="1402908"/>
            </a:xfrm>
            <a:prstGeom prst="rect">
              <a:avLst/>
            </a:prstGeom>
            <a:noFill/>
            <a:ln>
              <a:noFill/>
            </a:ln>
          </p:spPr>
          <p:txBody>
            <a:bodyPr lIns="109637" tIns="54818" rIns="109637" bIns="5481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不同科室之间的</a:t>
              </a:r>
              <a:endPara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defRPr/>
              </a:pPr>
              <a:r>
                <a:rPr lang="zh-CN" altLang="en-US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协同</a:t>
              </a:r>
              <a:endParaRPr lang="zh-CN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" name="组合 23"/>
          <p:cNvGrpSpPr/>
          <p:nvPr/>
        </p:nvGrpSpPr>
        <p:grpSpPr bwMode="auto">
          <a:xfrm>
            <a:off x="4354513" y="2638425"/>
            <a:ext cx="3327400" cy="3559175"/>
            <a:chOff x="7028120" y="3560912"/>
            <a:chExt cx="3327326" cy="3559595"/>
          </a:xfrm>
        </p:grpSpPr>
        <p:pic>
          <p:nvPicPr>
            <p:cNvPr id="14" name="Picture 35" descr="01@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7028120" y="3560912"/>
              <a:ext cx="3327326" cy="3559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1"/>
            <p:cNvSpPr txBox="1">
              <a:spLocks noChangeArrowheads="1"/>
            </p:cNvSpPr>
            <p:nvPr/>
          </p:nvSpPr>
          <p:spPr bwMode="auto">
            <a:xfrm>
              <a:off x="7661518" y="4715161"/>
              <a:ext cx="2060529" cy="1403516"/>
            </a:xfrm>
            <a:prstGeom prst="rect">
              <a:avLst/>
            </a:prstGeom>
            <a:noFill/>
            <a:ln>
              <a:noFill/>
            </a:ln>
          </p:spPr>
          <p:txBody>
            <a:bodyPr lIns="109637" tIns="54818" rIns="109637" bIns="5481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合同、概算、实际支付的矛盾</a:t>
              </a:r>
              <a:endParaRPr lang="zh-CN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" name="组合 26"/>
          <p:cNvGrpSpPr/>
          <p:nvPr/>
        </p:nvGrpSpPr>
        <p:grpSpPr bwMode="auto">
          <a:xfrm>
            <a:off x="3605213" y="682625"/>
            <a:ext cx="3327400" cy="3559175"/>
            <a:chOff x="7028120" y="3702819"/>
            <a:chExt cx="3327326" cy="3559595"/>
          </a:xfrm>
        </p:grpSpPr>
        <p:pic>
          <p:nvPicPr>
            <p:cNvPr id="17" name="Picture 35" descr="01@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7028120" y="3702819"/>
              <a:ext cx="3327326" cy="3559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61"/>
            <p:cNvSpPr txBox="1">
              <a:spLocks noChangeArrowheads="1"/>
            </p:cNvSpPr>
            <p:nvPr/>
          </p:nvSpPr>
          <p:spPr bwMode="auto">
            <a:xfrm>
              <a:off x="7623419" y="4704650"/>
              <a:ext cx="1981156" cy="14035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09637" tIns="54818" rIns="109637" bIns="5481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交叉界面合同的处理</a:t>
              </a:r>
              <a:endParaRPr lang="zh-CN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6477000" y="1343710"/>
            <a:ext cx="2247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交叉界面的工程的划分（譬如文科类组团和理工农组团共享的道路合同）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71499" y="3177659"/>
            <a:ext cx="17327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科室之间的互相理解和协同（譬如变更上传的节点）</a:t>
            </a: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610101" y="5360075"/>
            <a:ext cx="3524250" cy="147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合同和概算对应（启用时大量合同的录入方法、后期合同未进入概算、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500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多份未扫描合同的解决办法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;</a:t>
            </a:r>
            <a:r>
              <a:rPr lang="zh-CN" altLang="zh-CN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按实际测量的合同金额的计入办法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三、心得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30"/>
          <p:cNvGrpSpPr/>
          <p:nvPr/>
        </p:nvGrpSpPr>
        <p:grpSpPr>
          <a:xfrm>
            <a:off x="3267075" y="1333500"/>
            <a:ext cx="5595938" cy="5153025"/>
            <a:chOff x="4125913" y="644525"/>
            <a:chExt cx="5003800" cy="5946775"/>
          </a:xfrm>
        </p:grpSpPr>
        <p:sp>
          <p:nvSpPr>
            <p:cNvPr id="9" name="AutoShape 451"/>
            <p:cNvSpPr>
              <a:spLocks noChangeArrowheads="1"/>
            </p:cNvSpPr>
            <p:nvPr/>
          </p:nvSpPr>
          <p:spPr bwMode="auto">
            <a:xfrm>
              <a:off x="4125913" y="5754688"/>
              <a:ext cx="2411412" cy="836612"/>
            </a:xfrm>
            <a:prstGeom prst="roundRect">
              <a:avLst>
                <a:gd name="adj" fmla="val 14014"/>
              </a:avLst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12700" algn="ctr">
              <a:noFill/>
              <a:rou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0" name="AutoShape 452"/>
            <p:cNvSpPr>
              <a:spLocks noChangeArrowheads="1"/>
            </p:cNvSpPr>
            <p:nvPr/>
          </p:nvSpPr>
          <p:spPr bwMode="auto">
            <a:xfrm>
              <a:off x="6718300" y="5754688"/>
              <a:ext cx="2411413" cy="836612"/>
            </a:xfrm>
            <a:prstGeom prst="roundRect">
              <a:avLst>
                <a:gd name="adj" fmla="val 14014"/>
              </a:avLst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12700" algn="ctr">
              <a:noFill/>
              <a:rou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1" name="Line 454"/>
            <p:cNvSpPr>
              <a:spLocks noChangeShapeType="1"/>
            </p:cNvSpPr>
            <p:nvPr/>
          </p:nvSpPr>
          <p:spPr bwMode="auto">
            <a:xfrm>
              <a:off x="6486525" y="1187450"/>
              <a:ext cx="9525" cy="5937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Freeform 455"/>
            <p:cNvSpPr/>
            <p:nvPr/>
          </p:nvSpPr>
          <p:spPr bwMode="auto">
            <a:xfrm>
              <a:off x="5349875" y="1512888"/>
              <a:ext cx="2611438" cy="1171575"/>
            </a:xfrm>
            <a:custGeom>
              <a:avLst/>
              <a:gdLst>
                <a:gd name="T0" fmla="*/ 0 w 3289"/>
                <a:gd name="T1" fmla="*/ 2147483647 h 113"/>
                <a:gd name="T2" fmla="*/ 0 w 3289"/>
                <a:gd name="T3" fmla="*/ 0 h 113"/>
                <a:gd name="T4" fmla="*/ 2147483647 w 3289"/>
                <a:gd name="T5" fmla="*/ 0 h 113"/>
                <a:gd name="T6" fmla="*/ 2147483647 w 3289"/>
                <a:gd name="T7" fmla="*/ 2147483647 h 1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89"/>
                <a:gd name="T13" fmla="*/ 0 h 113"/>
                <a:gd name="T14" fmla="*/ 3289 w 3289"/>
                <a:gd name="T15" fmla="*/ 113 h 1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89" h="113">
                  <a:moveTo>
                    <a:pt x="0" y="113"/>
                  </a:moveTo>
                  <a:lnTo>
                    <a:pt x="0" y="0"/>
                  </a:lnTo>
                  <a:lnTo>
                    <a:pt x="3289" y="0"/>
                  </a:lnTo>
                  <a:lnTo>
                    <a:pt x="3289" y="113"/>
                  </a:lnTo>
                </a:path>
              </a:pathLst>
            </a:custGeom>
            <a:noFill/>
            <a:ln w="19050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" name="AutoShape 456"/>
            <p:cNvSpPr>
              <a:spLocks noChangeArrowheads="1"/>
            </p:cNvSpPr>
            <p:nvPr/>
          </p:nvSpPr>
          <p:spPr bwMode="auto">
            <a:xfrm>
              <a:off x="4125913" y="2684463"/>
              <a:ext cx="2411412" cy="3070225"/>
            </a:xfrm>
            <a:prstGeom prst="roundRect">
              <a:avLst>
                <a:gd name="adj" fmla="val 5528"/>
              </a:avLst>
            </a:prstGeom>
            <a:solidFill>
              <a:schemeClr val="bg1">
                <a:alpha val="25098"/>
              </a:schemeClr>
            </a:solidFill>
            <a:ln w="19050" algn="ctr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AutoShape 457"/>
            <p:cNvSpPr>
              <a:spLocks noChangeArrowheads="1"/>
            </p:cNvSpPr>
            <p:nvPr/>
          </p:nvSpPr>
          <p:spPr bwMode="auto">
            <a:xfrm>
              <a:off x="5095875" y="644525"/>
              <a:ext cx="2409825" cy="749300"/>
            </a:xfrm>
            <a:prstGeom prst="roundRect">
              <a:avLst>
                <a:gd name="adj" fmla="val 16667"/>
              </a:avLst>
            </a:prstGeom>
            <a:solidFill>
              <a:srgbClr val="0DAFF1"/>
            </a:solidFill>
            <a:ln w="9525" algn="ctr">
              <a:noFill/>
              <a:rou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AutoShape 458"/>
            <p:cNvSpPr>
              <a:spLocks noChangeArrowheads="1"/>
            </p:cNvSpPr>
            <p:nvPr/>
          </p:nvSpPr>
          <p:spPr bwMode="auto">
            <a:xfrm>
              <a:off x="5145088" y="777875"/>
              <a:ext cx="2339975" cy="517525"/>
            </a:xfrm>
            <a:prstGeom prst="roundRect">
              <a:avLst>
                <a:gd name="adj" fmla="val 2598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sz="2400" b="1" dirty="0">
                <a:latin typeface="+mn-ea"/>
                <a:ea typeface="+mn-ea"/>
              </a:endParaRPr>
            </a:p>
          </p:txBody>
        </p:sp>
        <p:sp>
          <p:nvSpPr>
            <p:cNvPr id="16" name="Text Box 459"/>
            <p:cNvSpPr txBox="1">
              <a:spLocks noChangeArrowheads="1"/>
            </p:cNvSpPr>
            <p:nvPr/>
          </p:nvSpPr>
          <p:spPr bwMode="auto">
            <a:xfrm>
              <a:off x="5208588" y="754063"/>
              <a:ext cx="2305050" cy="52228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1pPr>
              <a:lvl2pPr marL="742950" indent="-28575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2pPr>
              <a:lvl3pPr marL="11430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3pPr>
              <a:lvl4pPr marL="16002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4pPr>
              <a:lvl5pPr marL="20574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800" b="1" baseline="0" dirty="0" smtClean="0">
                  <a:latin typeface="+mn-ea"/>
                  <a:ea typeface="+mn-ea"/>
                </a:rPr>
                <a:t>文科组团</a:t>
              </a:r>
              <a:endParaRPr lang="en-US" altLang="ko-KR" sz="2800" b="1" baseline="0" dirty="0" smtClean="0">
                <a:latin typeface="+mn-ea"/>
                <a:ea typeface="+mn-ea"/>
              </a:endParaRPr>
            </a:p>
          </p:txBody>
        </p:sp>
        <p:sp>
          <p:nvSpPr>
            <p:cNvPr id="17" name="AutoShape 460"/>
            <p:cNvSpPr>
              <a:spLocks noChangeArrowheads="1"/>
            </p:cNvSpPr>
            <p:nvPr/>
          </p:nvSpPr>
          <p:spPr bwMode="auto">
            <a:xfrm>
              <a:off x="4195763" y="2763838"/>
              <a:ext cx="2266950" cy="747712"/>
            </a:xfrm>
            <a:prstGeom prst="roundRect">
              <a:avLst>
                <a:gd name="adj" fmla="val 16667"/>
              </a:avLst>
            </a:prstGeom>
            <a:solidFill>
              <a:srgbClr val="4D4D4D"/>
            </a:solidFill>
            <a:ln w="9525" algn="ctr">
              <a:noFill/>
              <a:rou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8" name="Text Box 463"/>
            <p:cNvSpPr txBox="1">
              <a:spLocks noChangeArrowheads="1"/>
            </p:cNvSpPr>
            <p:nvPr/>
          </p:nvSpPr>
          <p:spPr bwMode="auto">
            <a:xfrm>
              <a:off x="4233863" y="2962275"/>
              <a:ext cx="2232025" cy="40005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1pPr>
              <a:lvl2pPr marL="742950" indent="-28575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2pPr>
              <a:lvl3pPr marL="11430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3pPr>
              <a:lvl4pPr marL="16002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4pPr>
              <a:lvl5pPr marL="20574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000" b="1" baseline="0" dirty="0" smtClean="0">
                  <a:solidFill>
                    <a:schemeClr val="bg1"/>
                  </a:solidFill>
                  <a:latin typeface="+mn-ea"/>
                  <a:ea typeface="+mn-ea"/>
                </a:rPr>
                <a:t>标段</a:t>
              </a:r>
              <a:r>
                <a:rPr lang="en-US" altLang="zh-CN" sz="2000" b="1" baseline="0" dirty="0" smtClean="0">
                  <a:solidFill>
                    <a:schemeClr val="bg1"/>
                  </a:solidFill>
                  <a:latin typeface="+mn-ea"/>
                  <a:ea typeface="+mn-ea"/>
                </a:rPr>
                <a:t>1 </a:t>
              </a:r>
              <a:endParaRPr lang="en-US" altLang="ko-KR" sz="2000" b="1" baseline="0" dirty="0" smtClean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" name="AutoShape 464"/>
            <p:cNvSpPr>
              <a:spLocks noChangeArrowheads="1"/>
            </p:cNvSpPr>
            <p:nvPr/>
          </p:nvSpPr>
          <p:spPr bwMode="auto">
            <a:xfrm>
              <a:off x="6718300" y="2684463"/>
              <a:ext cx="2411413" cy="3070225"/>
            </a:xfrm>
            <a:prstGeom prst="roundRect">
              <a:avLst>
                <a:gd name="adj" fmla="val 5134"/>
              </a:avLst>
            </a:prstGeom>
            <a:solidFill>
              <a:schemeClr val="bg1">
                <a:alpha val="25098"/>
              </a:schemeClr>
            </a:solidFill>
            <a:ln w="19050" algn="ctr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0" name="AutoShape 465"/>
            <p:cNvSpPr>
              <a:spLocks noChangeArrowheads="1"/>
            </p:cNvSpPr>
            <p:nvPr/>
          </p:nvSpPr>
          <p:spPr bwMode="auto">
            <a:xfrm>
              <a:off x="6789738" y="2762250"/>
              <a:ext cx="2266950" cy="747713"/>
            </a:xfrm>
            <a:prstGeom prst="roundRect">
              <a:avLst>
                <a:gd name="adj" fmla="val 16667"/>
              </a:avLst>
            </a:prstGeom>
            <a:solidFill>
              <a:srgbClr val="4D4D4D"/>
            </a:solidFill>
            <a:ln w="9525" algn="ctr">
              <a:noFill/>
              <a:rou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" name="AutoShape 466"/>
            <p:cNvSpPr>
              <a:spLocks noChangeArrowheads="1"/>
            </p:cNvSpPr>
            <p:nvPr/>
          </p:nvSpPr>
          <p:spPr bwMode="auto">
            <a:xfrm>
              <a:off x="6826250" y="2801938"/>
              <a:ext cx="2195513" cy="354012"/>
            </a:xfrm>
            <a:prstGeom prst="roundRect">
              <a:avLst>
                <a:gd name="adj" fmla="val 25981"/>
              </a:avLst>
            </a:prstGeom>
            <a:gradFill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2" name="AutoShape 474"/>
            <p:cNvSpPr>
              <a:spLocks noChangeArrowheads="1"/>
            </p:cNvSpPr>
            <p:nvPr/>
          </p:nvSpPr>
          <p:spPr bwMode="auto">
            <a:xfrm>
              <a:off x="6719888" y="1738313"/>
              <a:ext cx="2409825" cy="75088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878787"/>
                </a:gs>
              </a:gsLst>
              <a:lin ang="5400000" scaled="1"/>
            </a:gradFill>
            <a:ln w="9525" algn="ctr">
              <a:noFill/>
              <a:round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3" name="AutoShape 475"/>
            <p:cNvSpPr>
              <a:spLocks noChangeArrowheads="1"/>
            </p:cNvSpPr>
            <p:nvPr/>
          </p:nvSpPr>
          <p:spPr bwMode="auto">
            <a:xfrm>
              <a:off x="6753225" y="1778000"/>
              <a:ext cx="2339975" cy="354013"/>
            </a:xfrm>
            <a:prstGeom prst="roundRect">
              <a:avLst>
                <a:gd name="adj" fmla="val 2598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4" name="AutoShape 477"/>
            <p:cNvSpPr>
              <a:spLocks noChangeArrowheads="1"/>
            </p:cNvSpPr>
            <p:nvPr/>
          </p:nvSpPr>
          <p:spPr bwMode="auto">
            <a:xfrm>
              <a:off x="4125913" y="1738313"/>
              <a:ext cx="2409825" cy="75088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878787"/>
                </a:gs>
              </a:gsLst>
              <a:lin ang="5400000" scaled="1"/>
            </a:gradFill>
            <a:ln w="9525" algn="ctr">
              <a:noFill/>
              <a:round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5" name="AutoShape 478"/>
            <p:cNvSpPr>
              <a:spLocks noChangeArrowheads="1"/>
            </p:cNvSpPr>
            <p:nvPr/>
          </p:nvSpPr>
          <p:spPr bwMode="auto">
            <a:xfrm>
              <a:off x="4159250" y="1778000"/>
              <a:ext cx="2339975" cy="354013"/>
            </a:xfrm>
            <a:prstGeom prst="roundRect">
              <a:avLst>
                <a:gd name="adj" fmla="val 2598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6" name="Text Box 479"/>
            <p:cNvSpPr txBox="1">
              <a:spLocks noChangeArrowheads="1"/>
            </p:cNvSpPr>
            <p:nvPr/>
          </p:nvSpPr>
          <p:spPr bwMode="auto">
            <a:xfrm>
              <a:off x="4159250" y="1841500"/>
              <a:ext cx="2305050" cy="46196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1pPr>
              <a:lvl2pPr marL="742950" indent="-28575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2pPr>
              <a:lvl3pPr marL="11430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3pPr>
              <a:lvl4pPr marL="16002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4pPr>
              <a:lvl5pPr marL="20574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b="1" baseline="0" dirty="0" smtClean="0">
                  <a:latin typeface="+mn-ea"/>
                  <a:ea typeface="+mn-ea"/>
                </a:rPr>
                <a:t>文科组团</a:t>
              </a:r>
              <a:r>
                <a:rPr lang="en-US" altLang="zh-CN" sz="2400" b="1" baseline="0" dirty="0" smtClean="0">
                  <a:latin typeface="+mn-ea"/>
                  <a:ea typeface="+mn-ea"/>
                </a:rPr>
                <a:t>1</a:t>
              </a:r>
              <a:endParaRPr lang="en-US" altLang="ko-KR" sz="2400" b="1" baseline="0" dirty="0" smtClean="0">
                <a:latin typeface="+mn-ea"/>
                <a:ea typeface="+mn-ea"/>
              </a:endParaRPr>
            </a:p>
          </p:txBody>
        </p:sp>
        <p:sp>
          <p:nvSpPr>
            <p:cNvPr id="27" name="Text Box 479"/>
            <p:cNvSpPr txBox="1">
              <a:spLocks noChangeArrowheads="1"/>
            </p:cNvSpPr>
            <p:nvPr/>
          </p:nvSpPr>
          <p:spPr bwMode="auto">
            <a:xfrm>
              <a:off x="6789738" y="1870075"/>
              <a:ext cx="2305050" cy="46196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1pPr>
              <a:lvl2pPr marL="742950" indent="-28575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2pPr>
              <a:lvl3pPr marL="11430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3pPr>
              <a:lvl4pPr marL="16002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4pPr>
              <a:lvl5pPr marL="20574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b="1" baseline="0" dirty="0" smtClean="0">
                  <a:latin typeface="+mn-ea"/>
                  <a:ea typeface="+mn-ea"/>
                </a:rPr>
                <a:t>文科组团</a:t>
              </a:r>
              <a:r>
                <a:rPr lang="en-US" altLang="zh-CN" sz="2400" b="1" baseline="0" dirty="0" smtClean="0">
                  <a:latin typeface="+mn-ea"/>
                  <a:ea typeface="+mn-ea"/>
                </a:rPr>
                <a:t>2</a:t>
              </a:r>
              <a:endParaRPr lang="en-US" altLang="ko-KR" sz="2400" b="1" baseline="0" dirty="0" smtClean="0">
                <a:latin typeface="+mn-ea"/>
                <a:ea typeface="+mn-ea"/>
              </a:endParaRPr>
            </a:p>
          </p:txBody>
        </p:sp>
        <p:sp>
          <p:nvSpPr>
            <p:cNvPr id="28" name="Text Box 463"/>
            <p:cNvSpPr txBox="1">
              <a:spLocks noChangeArrowheads="1"/>
            </p:cNvSpPr>
            <p:nvPr/>
          </p:nvSpPr>
          <p:spPr bwMode="auto">
            <a:xfrm>
              <a:off x="6789738" y="2962275"/>
              <a:ext cx="2232025" cy="40005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1pPr>
              <a:lvl2pPr marL="742950" indent="-28575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2pPr>
              <a:lvl3pPr marL="11430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3pPr>
              <a:lvl4pPr marL="16002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4pPr>
              <a:lvl5pPr marL="20574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000" b="1" baseline="0" dirty="0" smtClean="0">
                  <a:solidFill>
                    <a:schemeClr val="bg1"/>
                  </a:solidFill>
                  <a:latin typeface="+mn-ea"/>
                  <a:ea typeface="+mn-ea"/>
                </a:rPr>
                <a:t>标段</a:t>
              </a:r>
              <a:r>
                <a:rPr lang="en-US" altLang="zh-CN" sz="2000" b="1" baseline="0" dirty="0" smtClean="0">
                  <a:solidFill>
                    <a:schemeClr val="bg1"/>
                  </a:solidFill>
                  <a:latin typeface="+mn-ea"/>
                  <a:ea typeface="+mn-ea"/>
                </a:rPr>
                <a:t>1 </a:t>
              </a:r>
              <a:endParaRPr lang="en-US" altLang="ko-KR" sz="2000" b="1" baseline="0" dirty="0" smtClean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9" name="AutoShape 465"/>
            <p:cNvSpPr>
              <a:spLocks noChangeArrowheads="1"/>
            </p:cNvSpPr>
            <p:nvPr/>
          </p:nvSpPr>
          <p:spPr bwMode="auto">
            <a:xfrm>
              <a:off x="6808788" y="3629025"/>
              <a:ext cx="2266950" cy="747713"/>
            </a:xfrm>
            <a:prstGeom prst="roundRect">
              <a:avLst>
                <a:gd name="adj" fmla="val 16667"/>
              </a:avLst>
            </a:prstGeom>
            <a:solidFill>
              <a:srgbClr val="4D4D4D"/>
            </a:solidFill>
            <a:ln w="9525" algn="ctr">
              <a:noFill/>
              <a:rou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" name="Text Box 463"/>
            <p:cNvSpPr txBox="1">
              <a:spLocks noChangeArrowheads="1"/>
            </p:cNvSpPr>
            <p:nvPr/>
          </p:nvSpPr>
          <p:spPr bwMode="auto">
            <a:xfrm>
              <a:off x="6808788" y="3829050"/>
              <a:ext cx="2232025" cy="40005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1pPr>
              <a:lvl2pPr marL="742950" indent="-28575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2pPr>
              <a:lvl3pPr marL="11430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3pPr>
              <a:lvl4pPr marL="16002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4pPr>
              <a:lvl5pPr marL="2057400" indent="-228600" eaLnBrk="0" hangingPunct="0"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 baseline="-2500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000" b="1" baseline="0" dirty="0" smtClean="0">
                  <a:solidFill>
                    <a:schemeClr val="bg1"/>
                  </a:solidFill>
                  <a:latin typeface="+mn-ea"/>
                  <a:ea typeface="+mn-ea"/>
                </a:rPr>
                <a:t>标段</a:t>
              </a:r>
              <a:r>
                <a:rPr lang="en-US" altLang="zh-CN" sz="2000" b="1" baseline="0" dirty="0" smtClean="0">
                  <a:solidFill>
                    <a:schemeClr val="bg1"/>
                  </a:solidFill>
                  <a:latin typeface="+mn-ea"/>
                  <a:ea typeface="+mn-ea"/>
                </a:rPr>
                <a:t>2 </a:t>
              </a:r>
              <a:endParaRPr lang="en-US" altLang="ko-KR" sz="2000" b="1" baseline="0" dirty="0" smtClean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32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34" name="矩形 33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三、心得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开发使用中的问题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33349" y="3343186"/>
            <a:ext cx="2981326" cy="2063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复杂标段如何处理：</a:t>
            </a:r>
            <a:endParaRPr lang="en-US" altLang="zh-CN" sz="22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一份立项、初设批复</a:t>
            </a:r>
            <a:endParaRPr lang="en-US" altLang="zh-CN" sz="22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二份工程规划许可证</a:t>
            </a:r>
            <a:endParaRPr lang="en-US" altLang="zh-CN" sz="22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三个标段三家施工单位</a:t>
            </a:r>
            <a:endParaRPr lang="ko-KR" altLang="en-US" sz="22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三、心得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待探讨的问题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TextBox 61"/>
          <p:cNvSpPr txBox="1">
            <a:spLocks noChangeArrowheads="1"/>
          </p:cNvSpPr>
          <p:nvPr/>
        </p:nvSpPr>
        <p:spPr bwMode="auto">
          <a:xfrm>
            <a:off x="4337050" y="5072063"/>
            <a:ext cx="1882775" cy="541337"/>
          </a:xfrm>
          <a:prstGeom prst="rect">
            <a:avLst/>
          </a:prstGeom>
          <a:noFill/>
          <a:ln>
            <a:noFill/>
          </a:ln>
        </p:spPr>
        <p:txBody>
          <a:bodyPr lIns="109637" tIns="54818" rIns="109637" bIns="5481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0"/>
          <p:cNvGrpSpPr/>
          <p:nvPr/>
        </p:nvGrpSpPr>
        <p:grpSpPr bwMode="auto">
          <a:xfrm>
            <a:off x="1179514" y="973137"/>
            <a:ext cx="5146675" cy="6532561"/>
            <a:chOff x="6513782" y="2655412"/>
            <a:chExt cx="5146560" cy="6530422"/>
          </a:xfrm>
        </p:grpSpPr>
        <p:pic>
          <p:nvPicPr>
            <p:cNvPr id="11" name="Picture 35" descr="01@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6513782" y="2655412"/>
              <a:ext cx="3327326" cy="3559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61"/>
            <p:cNvSpPr txBox="1">
              <a:spLocks noChangeArrowheads="1"/>
            </p:cNvSpPr>
            <p:nvPr/>
          </p:nvSpPr>
          <p:spPr bwMode="auto">
            <a:xfrm>
              <a:off x="7223377" y="3463185"/>
              <a:ext cx="1663662" cy="18336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09637" tIns="54818" rIns="109637" bIns="5481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88</a:t>
              </a:r>
              <a:r>
                <a:rPr lang="zh-CN" altLang="en-US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个纵向节点和横向工作如何结合</a:t>
              </a:r>
              <a:endParaRPr lang="zh-CN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28" name="Picture 35" descr="01@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6570930" y="4807357"/>
              <a:ext cx="3327326" cy="3559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35" descr="01@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8333016" y="5626239"/>
              <a:ext cx="3327326" cy="3559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组合 23"/>
          <p:cNvGrpSpPr/>
          <p:nvPr/>
        </p:nvGrpSpPr>
        <p:grpSpPr bwMode="auto">
          <a:xfrm>
            <a:off x="4400549" y="2647950"/>
            <a:ext cx="3281363" cy="3549650"/>
            <a:chOff x="7028120" y="3560912"/>
            <a:chExt cx="3327326" cy="3559595"/>
          </a:xfrm>
        </p:grpSpPr>
        <p:pic>
          <p:nvPicPr>
            <p:cNvPr id="14" name="Picture 35" descr="01@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7028120" y="3560912"/>
              <a:ext cx="3327326" cy="3559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61"/>
            <p:cNvSpPr txBox="1">
              <a:spLocks noChangeArrowheads="1"/>
            </p:cNvSpPr>
            <p:nvPr/>
          </p:nvSpPr>
          <p:spPr bwMode="auto">
            <a:xfrm>
              <a:off x="7661518" y="4944401"/>
              <a:ext cx="2060529" cy="541658"/>
            </a:xfrm>
            <a:prstGeom prst="rect">
              <a:avLst/>
            </a:prstGeom>
            <a:noFill/>
            <a:ln>
              <a:noFill/>
            </a:ln>
          </p:spPr>
          <p:txBody>
            <a:bodyPr lIns="109637" tIns="54818" rIns="109637" bIns="5481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概算标准化</a:t>
              </a:r>
              <a:endParaRPr lang="zh-CN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0" name="组合 26"/>
          <p:cNvGrpSpPr/>
          <p:nvPr/>
        </p:nvGrpSpPr>
        <p:grpSpPr bwMode="auto">
          <a:xfrm>
            <a:off x="3443288" y="749300"/>
            <a:ext cx="3327400" cy="3559175"/>
            <a:chOff x="6847149" y="3645662"/>
            <a:chExt cx="3327326" cy="3559595"/>
          </a:xfrm>
        </p:grpSpPr>
        <p:pic>
          <p:nvPicPr>
            <p:cNvPr id="17" name="Picture 35" descr="01@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6847149" y="3645662"/>
              <a:ext cx="3327326" cy="3559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61"/>
            <p:cNvSpPr txBox="1">
              <a:spLocks noChangeArrowheads="1"/>
            </p:cNvSpPr>
            <p:nvPr/>
          </p:nvSpPr>
          <p:spPr bwMode="auto">
            <a:xfrm>
              <a:off x="7509121" y="4828490"/>
              <a:ext cx="1882733" cy="972596"/>
            </a:xfrm>
            <a:prstGeom prst="rect">
              <a:avLst/>
            </a:prstGeom>
            <a:noFill/>
            <a:ln>
              <a:noFill/>
            </a:ln>
          </p:spPr>
          <p:txBody>
            <a:bodyPr lIns="109637" tIns="54818" rIns="109637" bIns="5481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信息系统安全</a:t>
              </a:r>
              <a:endParaRPr lang="zh-CN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3857626" y="5162551"/>
            <a:ext cx="15430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现场管理模块</a:t>
            </a:r>
            <a:endParaRPr lang="zh-CN" altLang="en-US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943100" y="4267201"/>
            <a:ext cx="17907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对参建方是否开放</a:t>
            </a:r>
            <a:endParaRPr lang="zh-CN" altLang="en-US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施工记录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543175" y="1019714"/>
            <a:ext cx="6600825" cy="4485736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三、心得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73"/>
          <p:cNvSpPr txBox="1"/>
          <p:nvPr/>
        </p:nvSpPr>
        <p:spPr>
          <a:xfrm>
            <a:off x="3933825" y="227010"/>
            <a:ext cx="5210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未完成待探讨的问题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TextBox 61"/>
          <p:cNvSpPr txBox="1">
            <a:spLocks noChangeArrowheads="1"/>
          </p:cNvSpPr>
          <p:nvPr/>
        </p:nvSpPr>
        <p:spPr bwMode="auto">
          <a:xfrm>
            <a:off x="4337050" y="5072063"/>
            <a:ext cx="1882775" cy="541337"/>
          </a:xfrm>
          <a:prstGeom prst="rect">
            <a:avLst/>
          </a:prstGeom>
          <a:noFill/>
          <a:ln>
            <a:noFill/>
          </a:ln>
        </p:spPr>
        <p:txBody>
          <a:bodyPr lIns="109637" tIns="54818" rIns="109637" bIns="5481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" name="图片 11" descr="质量管理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0784" y="1514677"/>
            <a:ext cx="2076191" cy="3238095"/>
          </a:xfrm>
          <a:prstGeom prst="rect">
            <a:avLst/>
          </a:prstGeom>
        </p:spPr>
      </p:pic>
      <p:sp>
        <p:nvSpPr>
          <p:cNvPr id="13" name="圆角矩形 12"/>
          <p:cNvSpPr/>
          <p:nvPr/>
        </p:nvSpPr>
        <p:spPr>
          <a:xfrm>
            <a:off x="333375" y="5200650"/>
            <a:ext cx="1914525" cy="6953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现有模块</a:t>
            </a:r>
            <a:endParaRPr lang="zh-CN" altLang="en-US" dirty="0"/>
          </a:p>
        </p:txBody>
      </p:sp>
      <p:sp>
        <p:nvSpPr>
          <p:cNvPr id="15" name="上箭头 14"/>
          <p:cNvSpPr/>
          <p:nvPr/>
        </p:nvSpPr>
        <p:spPr>
          <a:xfrm>
            <a:off x="1143000" y="4791075"/>
            <a:ext cx="209550" cy="35242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21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7" name="矩形 6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一、初心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0" y="2153559"/>
            <a:ext cx="7721599" cy="3599541"/>
          </a:xfrm>
          <a:custGeom>
            <a:avLst/>
            <a:gdLst>
              <a:gd name="connsiteX0" fmla="*/ 0 w 8665028"/>
              <a:gd name="connsiteY0" fmla="*/ 4528457 h 4528457"/>
              <a:gd name="connsiteX1" fmla="*/ 2046514 w 8665028"/>
              <a:gd name="connsiteY1" fmla="*/ 2569028 h 4528457"/>
              <a:gd name="connsiteX2" fmla="*/ 3352800 w 8665028"/>
              <a:gd name="connsiteY2" fmla="*/ 2989943 h 4528457"/>
              <a:gd name="connsiteX3" fmla="*/ 4862286 w 8665028"/>
              <a:gd name="connsiteY3" fmla="*/ 972457 h 4528457"/>
              <a:gd name="connsiteX4" fmla="*/ 6720114 w 8665028"/>
              <a:gd name="connsiteY4" fmla="*/ 1596571 h 4528457"/>
              <a:gd name="connsiteX5" fmla="*/ 8665028 w 8665028"/>
              <a:gd name="connsiteY5" fmla="*/ 0 h 4528457"/>
              <a:gd name="connsiteX0-1" fmla="*/ 0 w 8665028"/>
              <a:gd name="connsiteY0-2" fmla="*/ 4528457 h 4528457"/>
              <a:gd name="connsiteX1-3" fmla="*/ 2046514 w 8665028"/>
              <a:gd name="connsiteY1-4" fmla="*/ 2569028 h 4528457"/>
              <a:gd name="connsiteX2-5" fmla="*/ 3990291 w 8665028"/>
              <a:gd name="connsiteY2-6" fmla="*/ 3003947 h 4528457"/>
              <a:gd name="connsiteX3-7" fmla="*/ 4862286 w 8665028"/>
              <a:gd name="connsiteY3-8" fmla="*/ 972457 h 4528457"/>
              <a:gd name="connsiteX4-9" fmla="*/ 6720114 w 8665028"/>
              <a:gd name="connsiteY4-10" fmla="*/ 1596571 h 4528457"/>
              <a:gd name="connsiteX5-11" fmla="*/ 8665028 w 8665028"/>
              <a:gd name="connsiteY5-12" fmla="*/ 0 h 4528457"/>
              <a:gd name="connsiteX0-13" fmla="*/ 0 w 7719185"/>
              <a:gd name="connsiteY0-14" fmla="*/ 3747387 h 3747387"/>
              <a:gd name="connsiteX1-15" fmla="*/ 2046514 w 7719185"/>
              <a:gd name="connsiteY1-16" fmla="*/ 1787958 h 3747387"/>
              <a:gd name="connsiteX2-17" fmla="*/ 3990291 w 7719185"/>
              <a:gd name="connsiteY2-18" fmla="*/ 2222877 h 3747387"/>
              <a:gd name="connsiteX3-19" fmla="*/ 4862286 w 7719185"/>
              <a:gd name="connsiteY3-20" fmla="*/ 191387 h 3747387"/>
              <a:gd name="connsiteX4-21" fmla="*/ 6720114 w 7719185"/>
              <a:gd name="connsiteY4-22" fmla="*/ 815501 h 3747387"/>
              <a:gd name="connsiteX5-23" fmla="*/ 7719185 w 7719185"/>
              <a:gd name="connsiteY5-24" fmla="*/ 0 h 37473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7719185" h="3747387">
                <a:moveTo>
                  <a:pt x="0" y="3747387"/>
                </a:moveTo>
                <a:lnTo>
                  <a:pt x="2046514" y="1787958"/>
                </a:lnTo>
                <a:lnTo>
                  <a:pt x="3990291" y="2222877"/>
                </a:lnTo>
                <a:lnTo>
                  <a:pt x="4862286" y="191387"/>
                </a:lnTo>
                <a:lnTo>
                  <a:pt x="6720114" y="815501"/>
                </a:lnTo>
                <a:lnTo>
                  <a:pt x="7719185" y="0"/>
                </a:lnTo>
              </a:path>
            </a:pathLst>
          </a:custGeom>
          <a:noFill/>
          <a:ln w="38100">
            <a:solidFill>
              <a:srgbClr val="0070C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596572" y="3831772"/>
            <a:ext cx="435428" cy="435428"/>
          </a:xfrm>
          <a:prstGeom prst="ellipse">
            <a:avLst/>
          </a:prstGeom>
          <a:solidFill>
            <a:schemeClr val="bg1"/>
          </a:solidFill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556002" y="4223657"/>
            <a:ext cx="435428" cy="435428"/>
          </a:xfrm>
          <a:prstGeom prst="ellipse">
            <a:avLst/>
          </a:prstGeom>
          <a:solidFill>
            <a:schemeClr val="bg1"/>
          </a:solidFill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499430" y="2162629"/>
            <a:ext cx="435428" cy="435428"/>
          </a:xfrm>
          <a:prstGeom prst="ellipse">
            <a:avLst/>
          </a:prstGeom>
          <a:solidFill>
            <a:schemeClr val="bg1"/>
          </a:solidFill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444344" y="2772229"/>
            <a:ext cx="435428" cy="435428"/>
          </a:xfrm>
          <a:prstGeom prst="ellipse">
            <a:avLst/>
          </a:prstGeom>
          <a:solidFill>
            <a:schemeClr val="bg1"/>
          </a:solidFill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4" name="组合 42"/>
          <p:cNvGrpSpPr/>
          <p:nvPr/>
        </p:nvGrpSpPr>
        <p:grpSpPr>
          <a:xfrm>
            <a:off x="455024" y="2617478"/>
            <a:ext cx="2680423" cy="1057247"/>
            <a:chOff x="390154" y="1435665"/>
            <a:chExt cx="2680423" cy="1057247"/>
          </a:xfrm>
        </p:grpSpPr>
        <p:sp>
          <p:nvSpPr>
            <p:cNvPr id="15" name="文本框 80"/>
            <p:cNvSpPr txBox="1"/>
            <p:nvPr/>
          </p:nvSpPr>
          <p:spPr>
            <a:xfrm>
              <a:off x="390155" y="1435665"/>
              <a:ext cx="2680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0070C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2003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年</a:t>
              </a:r>
              <a:endParaRPr lang="zh-CN" altLang="en-US" b="1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6" name="文本框 81"/>
            <p:cNvSpPr txBox="1"/>
            <p:nvPr/>
          </p:nvSpPr>
          <p:spPr>
            <a:xfrm>
              <a:off x="390154" y="1785026"/>
              <a:ext cx="268042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入职基建处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综合办岗位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组合 52"/>
          <p:cNvGrpSpPr/>
          <p:nvPr/>
        </p:nvGrpSpPr>
        <p:grpSpPr>
          <a:xfrm>
            <a:off x="2651218" y="4696567"/>
            <a:ext cx="2301783" cy="720938"/>
            <a:chOff x="390153" y="1435665"/>
            <a:chExt cx="3082832" cy="720938"/>
          </a:xfrm>
        </p:grpSpPr>
        <p:sp>
          <p:nvSpPr>
            <p:cNvPr id="18" name="文本框 83"/>
            <p:cNvSpPr txBox="1"/>
            <p:nvPr/>
          </p:nvSpPr>
          <p:spPr>
            <a:xfrm>
              <a:off x="390154" y="1435665"/>
              <a:ext cx="30828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0070C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2009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年</a:t>
              </a:r>
              <a:endParaRPr lang="zh-CN" altLang="en-US" b="1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9" name="文本框 84"/>
            <p:cNvSpPr txBox="1"/>
            <p:nvPr/>
          </p:nvSpPr>
          <p:spPr>
            <a:xfrm>
              <a:off x="390153" y="1785026"/>
              <a:ext cx="3082829" cy="371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遭遇惨痛教训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55"/>
          <p:cNvGrpSpPr/>
          <p:nvPr/>
        </p:nvGrpSpPr>
        <p:grpSpPr>
          <a:xfrm>
            <a:off x="2717893" y="1112406"/>
            <a:ext cx="2680423" cy="719206"/>
            <a:chOff x="390154" y="1435665"/>
            <a:chExt cx="2680423" cy="719206"/>
          </a:xfrm>
        </p:grpSpPr>
        <p:sp>
          <p:nvSpPr>
            <p:cNvPr id="21" name="文本框 86"/>
            <p:cNvSpPr txBox="1"/>
            <p:nvPr/>
          </p:nvSpPr>
          <p:spPr>
            <a:xfrm>
              <a:off x="390155" y="1435665"/>
              <a:ext cx="2680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0070C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                  2014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年</a:t>
              </a:r>
              <a:endParaRPr lang="zh-CN" altLang="en-US" b="1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2" name="文本框 87"/>
            <p:cNvSpPr txBox="1"/>
            <p:nvPr/>
          </p:nvSpPr>
          <p:spPr>
            <a:xfrm>
              <a:off x="390154" y="1785026"/>
              <a:ext cx="2680423" cy="369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组合 58"/>
          <p:cNvGrpSpPr/>
          <p:nvPr/>
        </p:nvGrpSpPr>
        <p:grpSpPr>
          <a:xfrm>
            <a:off x="4772026" y="3223871"/>
            <a:ext cx="4210050" cy="1682084"/>
            <a:chOff x="390154" y="1435665"/>
            <a:chExt cx="2680423" cy="1949133"/>
          </a:xfrm>
        </p:grpSpPr>
        <p:sp>
          <p:nvSpPr>
            <p:cNvPr id="24" name="文本框 89"/>
            <p:cNvSpPr txBox="1"/>
            <p:nvPr/>
          </p:nvSpPr>
          <p:spPr>
            <a:xfrm>
              <a:off x="390155" y="1435665"/>
              <a:ext cx="2680422" cy="4279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0070C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遭遇各类问题</a:t>
              </a:r>
              <a:endParaRPr lang="zh-CN" altLang="en-US" b="1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5" name="文本框 90"/>
            <p:cNvSpPr txBox="1"/>
            <p:nvPr/>
          </p:nvSpPr>
          <p:spPr>
            <a:xfrm>
              <a:off x="390154" y="1851249"/>
              <a:ext cx="2680423" cy="1533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  <a:defRPr/>
              </a:pPr>
              <a:r>
                <a:rPr lang="zh-CN" altLang="en-US" sz="1600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（</a:t>
              </a:r>
              <a:r>
                <a:rPr lang="en-US" altLang="zh-CN" sz="1600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1</a:t>
              </a:r>
              <a:r>
                <a:rPr lang="zh-CN" altLang="en-US" sz="1600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）疲于应付检查</a:t>
              </a:r>
              <a:endParaRPr lang="en-US" altLang="zh-CN" sz="1600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algn="ctr">
                <a:lnSpc>
                  <a:spcPct val="125000"/>
                </a:lnSpc>
                <a:defRPr/>
              </a:pPr>
              <a:r>
                <a:rPr lang="zh-CN" altLang="en-US" sz="1600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（</a:t>
              </a:r>
              <a:r>
                <a:rPr lang="en-US" altLang="zh-CN" sz="1600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2</a:t>
              </a:r>
              <a:r>
                <a:rPr lang="zh-CN" altLang="en-US" sz="1600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）资料收集不完全</a:t>
              </a:r>
              <a:r>
                <a:rPr lang="en-US" altLang="zh-CN" sz="1600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 </a:t>
              </a:r>
              <a:endParaRPr lang="en-US" altLang="zh-CN" sz="1600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algn="ctr">
                <a:lnSpc>
                  <a:spcPct val="125000"/>
                </a:lnSpc>
                <a:defRPr/>
              </a:pPr>
              <a:r>
                <a:rPr lang="zh-CN" altLang="en-US" sz="1600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（</a:t>
              </a:r>
              <a:r>
                <a:rPr lang="en-US" altLang="zh-CN" sz="1600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3</a:t>
              </a:r>
              <a:r>
                <a:rPr lang="zh-CN" altLang="en-US" sz="1600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）验收不完整</a:t>
              </a:r>
              <a:endParaRPr lang="en-US" altLang="zh-CN" sz="1600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  <a:p>
              <a:pPr algn="ctr">
                <a:lnSpc>
                  <a:spcPct val="125000"/>
                </a:lnSpc>
                <a:defRPr/>
              </a:pPr>
              <a:r>
                <a:rPr lang="zh-CN" altLang="en-US" sz="1600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（</a:t>
              </a:r>
              <a:r>
                <a:rPr lang="en-US" altLang="zh-CN" sz="1600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4</a:t>
              </a:r>
              <a:r>
                <a:rPr lang="zh-CN" altLang="en-US" sz="1600" dirty="0" smtClean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）超面积、绿地率、人防遗漏等初级错误</a:t>
              </a:r>
              <a:endParaRPr lang="en-US" altLang="zh-CN" sz="1600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六边形 25"/>
          <p:cNvSpPr>
            <a:spLocks noChangeAspect="1"/>
          </p:cNvSpPr>
          <p:nvPr/>
        </p:nvSpPr>
        <p:spPr>
          <a:xfrm>
            <a:off x="7639050" y="1298653"/>
            <a:ext cx="1336320" cy="1152000"/>
          </a:xfrm>
          <a:prstGeom prst="hexagon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文本框 73"/>
          <p:cNvSpPr txBox="1"/>
          <p:nvPr/>
        </p:nvSpPr>
        <p:spPr>
          <a:xfrm>
            <a:off x="7658100" y="1483364"/>
            <a:ext cx="1304926" cy="75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思考</a:t>
            </a:r>
            <a:endParaRPr lang="en-US" altLang="zh-CN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algn="ctr">
              <a:lnSpc>
                <a:spcPct val="125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解决方案</a:t>
            </a:r>
            <a:endParaRPr lang="zh-CN" altLang="en-US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581400" y="1381125"/>
            <a:ext cx="248602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调入前期科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algn="ctr">
              <a:lnSpc>
                <a:spcPct val="125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担任前期科科长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2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三、心得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73"/>
          <p:cNvSpPr txBox="1"/>
          <p:nvPr/>
        </p:nvSpPr>
        <p:spPr>
          <a:xfrm>
            <a:off x="4191001" y="22701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未完成待探讨的问题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TextBox 61"/>
          <p:cNvSpPr txBox="1">
            <a:spLocks noChangeArrowheads="1"/>
          </p:cNvSpPr>
          <p:nvPr/>
        </p:nvSpPr>
        <p:spPr bwMode="auto">
          <a:xfrm>
            <a:off x="4337050" y="5072063"/>
            <a:ext cx="1882775" cy="541337"/>
          </a:xfrm>
          <a:prstGeom prst="rect">
            <a:avLst/>
          </a:prstGeom>
          <a:noFill/>
          <a:ln>
            <a:noFill/>
          </a:ln>
        </p:spPr>
        <p:txBody>
          <a:bodyPr lIns="109637" tIns="54818" rIns="109637" bIns="5481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2" name="图片 21" descr="施工记录1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71450" y="1233542"/>
            <a:ext cx="8972550" cy="4345972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1114424" y="5829300"/>
            <a:ext cx="5953126" cy="866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/>
              <a:t>现场管理如何呈现：质量、安全、进度如何有机统一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三、心得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73"/>
          <p:cNvSpPr txBox="1"/>
          <p:nvPr/>
        </p:nvSpPr>
        <p:spPr>
          <a:xfrm>
            <a:off x="3933825" y="227010"/>
            <a:ext cx="5210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未完成待探讨的问题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TextBox 61"/>
          <p:cNvSpPr txBox="1">
            <a:spLocks noChangeArrowheads="1"/>
          </p:cNvSpPr>
          <p:nvPr/>
        </p:nvSpPr>
        <p:spPr bwMode="auto">
          <a:xfrm>
            <a:off x="4337050" y="5072063"/>
            <a:ext cx="1882775" cy="541337"/>
          </a:xfrm>
          <a:prstGeom prst="rect">
            <a:avLst/>
          </a:prstGeom>
          <a:noFill/>
          <a:ln>
            <a:noFill/>
          </a:ln>
        </p:spPr>
        <p:txBody>
          <a:bodyPr lIns="109637" tIns="54818" rIns="109637" bIns="5481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图片 13" descr="jindu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09550" y="1097730"/>
            <a:ext cx="8686800" cy="40529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施工记录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114300" y="2505614"/>
            <a:ext cx="9144000" cy="4485736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三、心得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73"/>
          <p:cNvSpPr txBox="1"/>
          <p:nvPr/>
        </p:nvSpPr>
        <p:spPr>
          <a:xfrm>
            <a:off x="3933825" y="227010"/>
            <a:ext cx="5210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未完成待探讨的问题：关于现场管理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TextBox 61"/>
          <p:cNvSpPr txBox="1">
            <a:spLocks noChangeArrowheads="1"/>
          </p:cNvSpPr>
          <p:nvPr/>
        </p:nvSpPr>
        <p:spPr bwMode="auto">
          <a:xfrm>
            <a:off x="4337050" y="5072063"/>
            <a:ext cx="1882775" cy="541337"/>
          </a:xfrm>
          <a:prstGeom prst="rect">
            <a:avLst/>
          </a:prstGeom>
          <a:noFill/>
          <a:ln>
            <a:noFill/>
          </a:ln>
        </p:spPr>
        <p:txBody>
          <a:bodyPr lIns="109637" tIns="54818" rIns="109637" bIns="5481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 descr="施工记录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19939"/>
            <a:ext cx="9144000" cy="2465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四、愿景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TextBox 61"/>
          <p:cNvSpPr txBox="1">
            <a:spLocks noChangeArrowheads="1"/>
          </p:cNvSpPr>
          <p:nvPr/>
        </p:nvSpPr>
        <p:spPr bwMode="auto">
          <a:xfrm>
            <a:off x="4337050" y="5072063"/>
            <a:ext cx="1882775" cy="541337"/>
          </a:xfrm>
          <a:prstGeom prst="rect">
            <a:avLst/>
          </a:prstGeom>
          <a:noFill/>
          <a:ln>
            <a:noFill/>
          </a:ln>
        </p:spPr>
        <p:txBody>
          <a:bodyPr lIns="109637" tIns="54818" rIns="109637" bIns="5481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2030" y="1782445"/>
            <a:ext cx="6859905" cy="25533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4000" dirty="0" smtClean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      </a:t>
            </a:r>
            <a:r>
              <a:rPr lang="zh-CN" altLang="en-US" sz="4000" dirty="0" smtClean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建成符合浙江大学实际和特色的基本建设大</a:t>
            </a:r>
            <a:r>
              <a:rPr lang="zh-CN" altLang="en-US" sz="4000" smtClean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数据库，通过信息化平台建设，为基本建设</a:t>
            </a:r>
            <a:r>
              <a:rPr lang="zh-CN" altLang="en-US" sz="4000" dirty="0" smtClean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管理提供新的思路和做法</a:t>
            </a:r>
            <a:endParaRPr lang="zh-CN" altLang="en-US" sz="4000" dirty="0" smtClean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9" y="433388"/>
            <a:ext cx="8643937" cy="344709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endParaRPr lang="en-US" altLang="zh-CN" sz="3600" b="1" dirty="0"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Tx/>
              <a:buNone/>
              <a:defRPr/>
            </a:pPr>
            <a:endParaRPr lang="en-US" altLang="zh-CN" sz="36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buFontTx/>
              <a:buNone/>
              <a:defRPr/>
            </a:pP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</a:t>
            </a:r>
            <a:r>
              <a:rPr lang="zh-CN" altLang="en-US" sz="48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谢谢，敬请</a:t>
            </a:r>
            <a:r>
              <a:rPr lang="zh-CN" altLang="en-US" sz="48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指正！</a:t>
            </a:r>
            <a:endParaRPr lang="en-US" altLang="zh-CN" sz="48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buFontTx/>
              <a:buNone/>
              <a:defRPr/>
            </a:pPr>
            <a:endParaRPr lang="en-US" altLang="zh-CN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buFontTx/>
              <a:buNone/>
              <a:defRPr/>
            </a:pPr>
            <a:endParaRPr lang="en-US" altLang="zh-CN" sz="6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 descr="校门广场鸟瞰图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2952750"/>
            <a:ext cx="9144000" cy="3905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21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7" name="矩形 6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一、初心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文本框 87"/>
          <p:cNvSpPr txBox="1"/>
          <p:nvPr/>
        </p:nvSpPr>
        <p:spPr>
          <a:xfrm>
            <a:off x="2717893" y="1461767"/>
            <a:ext cx="2680423" cy="3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28" name="图片 27" descr="初版项目流程图1.png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0575" y="3429285"/>
            <a:ext cx="4324350" cy="4009740"/>
          </a:xfrm>
          <a:prstGeom prst="rect">
            <a:avLst/>
          </a:prstGeom>
        </p:spPr>
      </p:pic>
      <p:pic>
        <p:nvPicPr>
          <p:cNvPr id="30" name="图片 29" descr="初版项目流程图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" y="847725"/>
            <a:ext cx="4858345" cy="3785798"/>
          </a:xfrm>
          <a:prstGeom prst="rect">
            <a:avLst/>
          </a:prstGeom>
        </p:spPr>
      </p:pic>
      <p:pic>
        <p:nvPicPr>
          <p:cNvPr id="31" name="图片 30" descr="初版项目流程图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58261" y="1016421"/>
            <a:ext cx="2976164" cy="2962857"/>
          </a:xfrm>
          <a:prstGeom prst="rect">
            <a:avLst/>
          </a:prstGeom>
        </p:spPr>
      </p:pic>
      <p:pic>
        <p:nvPicPr>
          <p:cNvPr id="32" name="图片 31" descr="初版项目流程图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2009" y="3733199"/>
            <a:ext cx="3140041" cy="2719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圆角矩形 3"/>
          <p:cNvSpPr/>
          <p:nvPr/>
        </p:nvSpPr>
        <p:spPr>
          <a:xfrm>
            <a:off x="839787" y="2168509"/>
            <a:ext cx="2376488" cy="288000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defTabSz="200025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建设全过程形成的数据；</a:t>
            </a:r>
            <a:endParaRPr lang="en-US" altLang="zh-CN" sz="2000" dirty="0" smtClean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defTabSz="200025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根据需要形成表单、档案。</a:t>
            </a:r>
            <a:endParaRPr lang="zh-CN" altLang="en-US" sz="20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780596" y="1465708"/>
            <a:ext cx="252000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kern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数据集成共享</a:t>
            </a:r>
            <a:endParaRPr lang="zh-CN" altLang="en-US" sz="2400" b="1" kern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" name="组合 14"/>
          <p:cNvGrpSpPr/>
          <p:nvPr/>
        </p:nvGrpSpPr>
        <p:grpSpPr>
          <a:xfrm>
            <a:off x="3635188" y="3199125"/>
            <a:ext cx="1346387" cy="934726"/>
            <a:chOff x="1825321" y="1589399"/>
            <a:chExt cx="2632450" cy="1876114"/>
          </a:xfrm>
          <a:solidFill>
            <a:srgbClr val="0070C0"/>
          </a:solidFill>
        </p:grpSpPr>
        <p:sp>
          <p:nvSpPr>
            <p:cNvPr id="11" name="椭圆 10"/>
            <p:cNvSpPr/>
            <p:nvPr/>
          </p:nvSpPr>
          <p:spPr>
            <a:xfrm>
              <a:off x="2137241" y="1589399"/>
              <a:ext cx="1876113" cy="1876114"/>
            </a:xfrm>
            <a:prstGeom prst="ellipse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825321" y="1932539"/>
              <a:ext cx="2632450" cy="1173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&amp;</a:t>
              </a:r>
              <a:endParaRPr lang="en-US" altLang="zh-CN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 useBgFill="1">
        <p:nvSpPr>
          <p:cNvPr id="17" name="圆角矩形 16"/>
          <p:cNvSpPr/>
          <p:nvPr/>
        </p:nvSpPr>
        <p:spPr>
          <a:xfrm>
            <a:off x="5019674" y="2168509"/>
            <a:ext cx="3457575" cy="2880000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defTabSz="200025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以概算为依据，以合同为纽带，把招标文件会签、合同会签、工程变更、资金支付、审计送审和结算等流程标准化、规范化，并形成闭环</a:t>
            </a:r>
            <a:endParaRPr lang="zh-CN" altLang="en-US" sz="2000" dirty="0" smtClean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5352596" y="1465708"/>
            <a:ext cx="252000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固化流程标准</a:t>
            </a:r>
            <a:endParaRPr lang="zh-CN" altLang="en-US" sz="2400" b="1" kern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21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21" name="矩形 20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建设目标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" name="矩形 9"/>
          <p:cNvSpPr>
            <a:spLocks noChangeArrowheads="1"/>
          </p:cNvSpPr>
          <p:nvPr/>
        </p:nvSpPr>
        <p:spPr bwMode="auto">
          <a:xfrm>
            <a:off x="-7938" y="5400675"/>
            <a:ext cx="9151938" cy="1457325"/>
          </a:xfrm>
          <a:prstGeom prst="rect">
            <a:avLst/>
          </a:prstGeom>
          <a:solidFill>
            <a:schemeClr val="accent1"/>
          </a:solidFill>
          <a:ln w="9525" algn="ctr">
            <a:noFill/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0" y="5391150"/>
            <a:ext cx="9143999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最新平台数据：分标项目</a:t>
            </a:r>
            <a:r>
              <a:rPr lang="en-US" altLang="zh-CN" sz="24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61</a:t>
            </a:r>
            <a:r>
              <a:rPr lang="zh-CN" altLang="en-US" sz="24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个，项目</a:t>
            </a:r>
            <a:r>
              <a:rPr lang="en-US" altLang="zh-CN" sz="24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45</a:t>
            </a:r>
            <a:r>
              <a:rPr lang="zh-CN" altLang="en-US" sz="24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个；合同</a:t>
            </a:r>
            <a:r>
              <a:rPr lang="en-US" altLang="zh-CN" sz="24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1285</a:t>
            </a:r>
            <a:r>
              <a:rPr lang="zh-CN" altLang="en-US" sz="24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项；</a:t>
            </a:r>
            <a:endParaRPr lang="en-US" altLang="zh-CN" sz="2400" dirty="0" smtClean="0">
              <a:solidFill>
                <a:schemeClr val="bg1"/>
              </a:solidFill>
              <a:latin typeface="方正粗倩简体" pitchFamily="65" charset="-122"/>
              <a:ea typeface="方正粗倩简体" pitchFamily="65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变更</a:t>
            </a:r>
            <a:r>
              <a:rPr lang="en-US" altLang="zh-CN" sz="24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1136</a:t>
            </a:r>
            <a:r>
              <a:rPr lang="zh-CN" altLang="en-US" sz="24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项；招标文件</a:t>
            </a:r>
            <a:r>
              <a:rPr lang="en-US" altLang="zh-CN" sz="24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266</a:t>
            </a:r>
            <a:r>
              <a:rPr lang="zh-CN" altLang="en-US" sz="2400" dirty="0" smtClean="0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项。</a:t>
            </a:r>
            <a:endParaRPr lang="zh-CN" altLang="en-US" sz="2400" dirty="0" smtClean="0">
              <a:solidFill>
                <a:schemeClr val="bg1"/>
              </a:solidFill>
              <a:latin typeface="方正粗倩简体" pitchFamily="65" charset="-122"/>
              <a:ea typeface="方正粗倩简体" pitchFamily="65" charset="-122"/>
            </a:endParaRPr>
          </a:p>
          <a:p>
            <a:endParaRPr lang="zh-CN" altLang="en-US" dirty="0">
              <a:solidFill>
                <a:schemeClr val="bg1"/>
              </a:solidFill>
              <a:latin typeface="方正粗倩简体" pitchFamily="65" charset="-122"/>
              <a:ea typeface="方正粗倩简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7" grpId="0" animBg="1"/>
      <p:bldP spid="18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21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6" name="矩形 5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数据集成共享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0" name="矩形 6"/>
          <p:cNvSpPr>
            <a:spLocks noChangeArrowheads="1"/>
          </p:cNvSpPr>
          <p:nvPr/>
        </p:nvSpPr>
        <p:spPr bwMode="auto">
          <a:xfrm>
            <a:off x="3489684" y="1628775"/>
            <a:ext cx="2590800" cy="688886"/>
          </a:xfrm>
          <a:prstGeom prst="rect">
            <a:avLst/>
          </a:prstGeom>
          <a:solidFill>
            <a:schemeClr val="accent1"/>
          </a:solidFill>
          <a:ln w="9525" algn="ctr">
            <a:noFill/>
            <a:round/>
          </a:ln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endParaRPr lang="zh-CN" altLang="en-US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图片 11" descr="2018-10-27_071740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361258" y="2775460"/>
            <a:ext cx="3572796" cy="3600000"/>
          </a:xfrm>
          <a:prstGeom prst="rect">
            <a:avLst/>
          </a:prstGeom>
          <a:noFill/>
          <a:ln w="28575">
            <a:solidFill>
              <a:srgbClr val="FFC000"/>
            </a:solidFill>
            <a:prstDash val="lgDash"/>
            <a:miter lim="800000"/>
            <a:headEnd/>
            <a:tailEnd/>
          </a:ln>
        </p:spPr>
      </p:pic>
      <p:pic>
        <p:nvPicPr>
          <p:cNvPr id="12" name="图片 12" descr="2018-10-27_072006.png"/>
          <p:cNvPicPr>
            <a:picLocks noChangeAspect="1"/>
          </p:cNvPicPr>
          <p:nvPr/>
        </p:nvPicPr>
        <p:blipFill>
          <a:blip r:embed="rId2" cstate="print"/>
          <a:srcRect r="46390" b="24726"/>
          <a:stretch>
            <a:fillRect/>
          </a:stretch>
        </p:blipFill>
        <p:spPr bwMode="auto">
          <a:xfrm>
            <a:off x="181155" y="2807177"/>
            <a:ext cx="4896413" cy="3600000"/>
          </a:xfrm>
          <a:prstGeom prst="rect">
            <a:avLst/>
          </a:prstGeom>
          <a:noFill/>
          <a:ln w="28575">
            <a:solidFill>
              <a:srgbClr val="000000"/>
            </a:solidFill>
            <a:prstDash val="lgDash"/>
            <a:miter lim="800000"/>
            <a:headEnd/>
            <a:tailEnd/>
          </a:ln>
        </p:spPr>
      </p:pic>
      <p:sp>
        <p:nvSpPr>
          <p:cNvPr id="13" name="下箭头 2"/>
          <p:cNvSpPr>
            <a:spLocks noChangeArrowheads="1"/>
          </p:cNvSpPr>
          <p:nvPr/>
        </p:nvSpPr>
        <p:spPr bwMode="auto">
          <a:xfrm flipV="1">
            <a:off x="4603630" y="2394400"/>
            <a:ext cx="882650" cy="3619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noFill/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5" name="文本框 73"/>
          <p:cNvSpPr txBox="1"/>
          <p:nvPr/>
        </p:nvSpPr>
        <p:spPr>
          <a:xfrm>
            <a:off x="3289179" y="1752600"/>
            <a:ext cx="25620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项目总览方便直观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7" name="矩形 6"/>
          <p:cNvSpPr>
            <a:spLocks noChangeArrowheads="1"/>
          </p:cNvSpPr>
          <p:nvPr/>
        </p:nvSpPr>
        <p:spPr bwMode="auto">
          <a:xfrm>
            <a:off x="3318241" y="879386"/>
            <a:ext cx="2880000" cy="723900"/>
          </a:xfrm>
          <a:prstGeom prst="rect">
            <a:avLst/>
          </a:prstGeom>
          <a:solidFill>
            <a:schemeClr val="accent4"/>
          </a:solidFill>
          <a:ln w="9525" algn="ctr">
            <a:noFill/>
            <a:round/>
          </a:ln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endParaRPr lang="zh-CN" altLang="en-US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文本框 73"/>
          <p:cNvSpPr txBox="1"/>
          <p:nvPr/>
        </p:nvSpPr>
        <p:spPr>
          <a:xfrm>
            <a:off x="3695879" y="1013632"/>
            <a:ext cx="2409646" cy="3980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 smtClean="0"/>
              <a:t>数据自动抓取和整理</a:t>
            </a:r>
            <a:endParaRPr lang="zh-CN" altLang="en-US" b="1" dirty="0"/>
          </a:p>
        </p:txBody>
      </p:sp>
      <p:sp>
        <p:nvSpPr>
          <p:cNvPr id="19" name="六边形 18"/>
          <p:cNvSpPr>
            <a:spLocks noChangeAspect="1"/>
          </p:cNvSpPr>
          <p:nvPr/>
        </p:nvSpPr>
        <p:spPr>
          <a:xfrm>
            <a:off x="0" y="969052"/>
            <a:ext cx="1336320" cy="1152000"/>
          </a:xfrm>
          <a:prstGeom prst="hexagon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项目信息台账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84892" y="1000663"/>
            <a:ext cx="8912458" cy="5739861"/>
            <a:chOff x="67640" y="673100"/>
            <a:chExt cx="9653588" cy="6067425"/>
          </a:xfrm>
        </p:grpSpPr>
        <p:sp>
          <p:nvSpPr>
            <p:cNvPr id="4" name="矩形 10"/>
            <p:cNvSpPr>
              <a:spLocks noChangeArrowheads="1"/>
            </p:cNvSpPr>
            <p:nvPr/>
          </p:nvSpPr>
          <p:spPr bwMode="auto">
            <a:xfrm>
              <a:off x="1936128" y="1196975"/>
              <a:ext cx="1533525" cy="3619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按项目名称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5" name="图片 16" descr="2018-10-27_072556.png"/>
            <p:cNvPicPr>
              <a:picLocks noChangeAspect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67640" y="2057400"/>
              <a:ext cx="9499600" cy="4683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矩形 19"/>
            <p:cNvSpPr>
              <a:spLocks noChangeArrowheads="1"/>
            </p:cNvSpPr>
            <p:nvPr/>
          </p:nvSpPr>
          <p:spPr bwMode="auto">
            <a:xfrm>
              <a:off x="3797285" y="673100"/>
              <a:ext cx="1051904" cy="3492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defRPr/>
              </a:pPr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按单位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7" name="直接箭头连接符 2"/>
            <p:cNvCxnSpPr>
              <a:cxnSpLocks noChangeShapeType="1"/>
            </p:cNvCxnSpPr>
            <p:nvPr/>
          </p:nvCxnSpPr>
          <p:spPr bwMode="auto">
            <a:xfrm flipV="1">
              <a:off x="4398340" y="1044575"/>
              <a:ext cx="0" cy="2112963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  <p:cxnSp>
          <p:nvCxnSpPr>
            <p:cNvPr id="8" name="直接箭头连接符 7"/>
            <p:cNvCxnSpPr>
              <a:cxnSpLocks noChangeShapeType="1"/>
            </p:cNvCxnSpPr>
            <p:nvPr/>
          </p:nvCxnSpPr>
          <p:spPr bwMode="auto">
            <a:xfrm flipV="1">
              <a:off x="2714003" y="1571625"/>
              <a:ext cx="0" cy="1585913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  <p:sp>
          <p:nvSpPr>
            <p:cNvPr id="9" name="矩形 19"/>
            <p:cNvSpPr>
              <a:spLocks noChangeArrowheads="1"/>
            </p:cNvSpPr>
            <p:nvPr/>
          </p:nvSpPr>
          <p:spPr bwMode="auto">
            <a:xfrm>
              <a:off x="5204790" y="1196975"/>
              <a:ext cx="1017588" cy="3492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按类别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0" name="直接箭头连接符 23"/>
            <p:cNvCxnSpPr>
              <a:cxnSpLocks noChangeShapeType="1"/>
            </p:cNvCxnSpPr>
            <p:nvPr/>
          </p:nvCxnSpPr>
          <p:spPr bwMode="auto">
            <a:xfrm flipV="1">
              <a:off x="5711203" y="1571625"/>
              <a:ext cx="0" cy="1585913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  <p:sp>
          <p:nvSpPr>
            <p:cNvPr id="11" name="矩形 19"/>
            <p:cNvSpPr>
              <a:spLocks noChangeArrowheads="1"/>
            </p:cNvSpPr>
            <p:nvPr/>
          </p:nvSpPr>
          <p:spPr bwMode="auto">
            <a:xfrm>
              <a:off x="5488506" y="673100"/>
              <a:ext cx="1764159" cy="3492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按执行状态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2" name="直接箭头连接符 25"/>
            <p:cNvCxnSpPr>
              <a:cxnSpLocks noChangeShapeType="1"/>
            </p:cNvCxnSpPr>
            <p:nvPr/>
          </p:nvCxnSpPr>
          <p:spPr bwMode="auto">
            <a:xfrm flipV="1">
              <a:off x="6423990" y="1044575"/>
              <a:ext cx="0" cy="2112963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  <p:sp>
          <p:nvSpPr>
            <p:cNvPr id="13" name="矩形 19"/>
            <p:cNvSpPr>
              <a:spLocks noChangeArrowheads="1"/>
            </p:cNvSpPr>
            <p:nvPr/>
          </p:nvSpPr>
          <p:spPr bwMode="auto">
            <a:xfrm>
              <a:off x="6682753" y="1196975"/>
              <a:ext cx="1017587" cy="3492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按编号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4" name="直接箭头连接符 31"/>
            <p:cNvCxnSpPr>
              <a:cxnSpLocks noChangeShapeType="1"/>
            </p:cNvCxnSpPr>
            <p:nvPr/>
          </p:nvCxnSpPr>
          <p:spPr bwMode="auto">
            <a:xfrm flipV="1">
              <a:off x="7189165" y="1571625"/>
              <a:ext cx="0" cy="1585913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  <p:sp>
          <p:nvSpPr>
            <p:cNvPr id="15" name="矩形 19"/>
            <p:cNvSpPr>
              <a:spLocks noChangeArrowheads="1"/>
            </p:cNvSpPr>
            <p:nvPr/>
          </p:nvSpPr>
          <p:spPr bwMode="auto">
            <a:xfrm>
              <a:off x="7306640" y="673100"/>
              <a:ext cx="1564306" cy="3492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按合同金额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6" name="直接箭头连接符 33"/>
            <p:cNvCxnSpPr>
              <a:cxnSpLocks noChangeShapeType="1"/>
            </p:cNvCxnSpPr>
            <p:nvPr/>
          </p:nvCxnSpPr>
          <p:spPr bwMode="auto">
            <a:xfrm flipV="1">
              <a:off x="8019428" y="1044575"/>
              <a:ext cx="0" cy="2112963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  <p:sp>
          <p:nvSpPr>
            <p:cNvPr id="17" name="矩形 10"/>
            <p:cNvSpPr>
              <a:spLocks noChangeArrowheads="1"/>
            </p:cNvSpPr>
            <p:nvPr/>
          </p:nvSpPr>
          <p:spPr bwMode="auto">
            <a:xfrm>
              <a:off x="8189290" y="1196975"/>
              <a:ext cx="1531938" cy="3619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按结算金额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8" name="直接箭头连接符 35"/>
            <p:cNvCxnSpPr>
              <a:cxnSpLocks noChangeShapeType="1"/>
            </p:cNvCxnSpPr>
            <p:nvPr/>
          </p:nvCxnSpPr>
          <p:spPr bwMode="auto">
            <a:xfrm flipV="1">
              <a:off x="8965578" y="1571625"/>
              <a:ext cx="0" cy="1585913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</p:grpSp>
      <p:cxnSp>
        <p:nvCxnSpPr>
          <p:cNvPr id="21" name="直接连接符 20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23" name="矩形 22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数据集成共享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3" name="六边形 42"/>
          <p:cNvSpPr>
            <a:spLocks noChangeAspect="1"/>
          </p:cNvSpPr>
          <p:nvPr/>
        </p:nvSpPr>
        <p:spPr>
          <a:xfrm>
            <a:off x="116817" y="988102"/>
            <a:ext cx="1336320" cy="1152000"/>
          </a:xfrm>
          <a:prstGeom prst="hexagon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文本框 73"/>
          <p:cNvSpPr txBox="1"/>
          <p:nvPr/>
        </p:nvSpPr>
        <p:spPr>
          <a:xfrm>
            <a:off x="144492" y="1172813"/>
            <a:ext cx="13049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合同</a:t>
            </a:r>
            <a:endParaRPr lang="en-US" altLang="zh-CN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algn="ctr">
              <a:lnSpc>
                <a:spcPct val="125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信息台账</a:t>
            </a:r>
            <a:endParaRPr lang="zh-CN" altLang="en-US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 descr="合同台账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1991034"/>
            <a:ext cx="9144000" cy="4628532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2309446" y="1269384"/>
            <a:ext cx="4918067" cy="1054716"/>
            <a:chOff x="3809184" y="504094"/>
            <a:chExt cx="5407842" cy="1215925"/>
          </a:xfrm>
        </p:grpSpPr>
        <p:sp>
          <p:nvSpPr>
            <p:cNvPr id="12" name="矩形 19"/>
            <p:cNvSpPr>
              <a:spLocks noChangeArrowheads="1"/>
            </p:cNvSpPr>
            <p:nvPr/>
          </p:nvSpPr>
          <p:spPr bwMode="auto">
            <a:xfrm>
              <a:off x="3809184" y="504094"/>
              <a:ext cx="1614541" cy="34924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按</a:t>
              </a:r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合同类型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5" name="直接箭头连接符 20"/>
            <p:cNvCxnSpPr>
              <a:cxnSpLocks noChangeShapeType="1"/>
            </p:cNvCxnSpPr>
            <p:nvPr/>
          </p:nvCxnSpPr>
          <p:spPr bwMode="auto">
            <a:xfrm rot="16200000" flipV="1">
              <a:off x="4037326" y="1240791"/>
              <a:ext cx="945372" cy="13084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  <p:sp>
          <p:nvSpPr>
            <p:cNvPr id="16" name="矩形 19"/>
            <p:cNvSpPr>
              <a:spLocks noChangeArrowheads="1"/>
            </p:cNvSpPr>
            <p:nvPr/>
          </p:nvSpPr>
          <p:spPr bwMode="auto">
            <a:xfrm>
              <a:off x="8215333" y="540212"/>
              <a:ext cx="1001693" cy="34924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按年度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7" name="直接箭头连接符 22"/>
            <p:cNvCxnSpPr>
              <a:cxnSpLocks noChangeShapeType="1"/>
            </p:cNvCxnSpPr>
            <p:nvPr/>
          </p:nvCxnSpPr>
          <p:spPr bwMode="auto">
            <a:xfrm rot="16200000" flipV="1">
              <a:off x="8361406" y="1234725"/>
              <a:ext cx="741243" cy="31690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  <p:sp>
          <p:nvSpPr>
            <p:cNvPr id="41" name="矩形 19"/>
            <p:cNvSpPr>
              <a:spLocks noChangeArrowheads="1"/>
            </p:cNvSpPr>
            <p:nvPr/>
          </p:nvSpPr>
          <p:spPr bwMode="auto">
            <a:xfrm>
              <a:off x="6019106" y="624883"/>
              <a:ext cx="1614541" cy="34924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参考清华的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4" name="六边形 33"/>
          <p:cNvSpPr>
            <a:spLocks noChangeAspect="1"/>
          </p:cNvSpPr>
          <p:nvPr/>
        </p:nvSpPr>
        <p:spPr>
          <a:xfrm>
            <a:off x="164442" y="864277"/>
            <a:ext cx="1336320" cy="1152000"/>
          </a:xfrm>
          <a:prstGeom prst="hexagon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73"/>
          <p:cNvSpPr txBox="1"/>
          <p:nvPr/>
        </p:nvSpPr>
        <p:spPr>
          <a:xfrm>
            <a:off x="144492" y="1172813"/>
            <a:ext cx="13049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合同</a:t>
            </a:r>
            <a:endParaRPr lang="en-US" altLang="zh-CN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algn="ctr">
              <a:lnSpc>
                <a:spcPct val="125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信息台账</a:t>
            </a:r>
            <a:endParaRPr lang="zh-CN" altLang="en-US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38" name="矩形 37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数据集成共享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 descr="变更台账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2467265"/>
            <a:ext cx="9144000" cy="3790370"/>
          </a:xfrm>
          <a:prstGeom prst="rect">
            <a:avLst/>
          </a:prstGeom>
        </p:spPr>
      </p:pic>
      <p:grpSp>
        <p:nvGrpSpPr>
          <p:cNvPr id="2" name="组合 19"/>
          <p:cNvGrpSpPr/>
          <p:nvPr/>
        </p:nvGrpSpPr>
        <p:grpSpPr>
          <a:xfrm>
            <a:off x="1895657" y="1000663"/>
            <a:ext cx="6404055" cy="2350310"/>
            <a:chOff x="2028983" y="673100"/>
            <a:chExt cx="6936595" cy="2484438"/>
          </a:xfrm>
        </p:grpSpPr>
        <p:sp>
          <p:nvSpPr>
            <p:cNvPr id="4" name="矩形 10"/>
            <p:cNvSpPr>
              <a:spLocks noChangeArrowheads="1"/>
            </p:cNvSpPr>
            <p:nvPr/>
          </p:nvSpPr>
          <p:spPr bwMode="auto">
            <a:xfrm>
              <a:off x="2028983" y="1207043"/>
              <a:ext cx="1533525" cy="3619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按提出单位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矩形 19"/>
            <p:cNvSpPr>
              <a:spLocks noChangeArrowheads="1"/>
            </p:cNvSpPr>
            <p:nvPr/>
          </p:nvSpPr>
          <p:spPr bwMode="auto">
            <a:xfrm>
              <a:off x="3797285" y="673100"/>
              <a:ext cx="1051904" cy="3492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defRPr/>
              </a:pPr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按事项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7" name="直接箭头连接符 2"/>
            <p:cNvCxnSpPr>
              <a:cxnSpLocks noChangeShapeType="1"/>
            </p:cNvCxnSpPr>
            <p:nvPr/>
          </p:nvCxnSpPr>
          <p:spPr bwMode="auto">
            <a:xfrm rot="5400000" flipH="1" flipV="1">
              <a:off x="3644511" y="1791458"/>
              <a:ext cx="1500711" cy="6945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  <p:sp>
          <p:nvSpPr>
            <p:cNvPr id="9" name="矩形 19"/>
            <p:cNvSpPr>
              <a:spLocks noChangeArrowheads="1"/>
            </p:cNvSpPr>
            <p:nvPr/>
          </p:nvSpPr>
          <p:spPr bwMode="auto">
            <a:xfrm>
              <a:off x="5204790" y="1196975"/>
              <a:ext cx="1017588" cy="3492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按时间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0" name="直接箭头连接符 23"/>
            <p:cNvCxnSpPr>
              <a:cxnSpLocks noChangeShapeType="1"/>
            </p:cNvCxnSpPr>
            <p:nvPr/>
          </p:nvCxnSpPr>
          <p:spPr bwMode="auto">
            <a:xfrm rot="5400000" flipH="1" flipV="1">
              <a:off x="5128984" y="2144302"/>
              <a:ext cx="1154896" cy="9542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  <p:sp>
          <p:nvSpPr>
            <p:cNvPr id="13" name="矩形 19"/>
            <p:cNvSpPr>
              <a:spLocks noChangeArrowheads="1"/>
            </p:cNvSpPr>
            <p:nvPr/>
          </p:nvSpPr>
          <p:spPr bwMode="auto">
            <a:xfrm>
              <a:off x="6537344" y="1196975"/>
              <a:ext cx="1320585" cy="34925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algn="ctr">
              <a:noFill/>
              <a:round/>
            </a:ln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r>
                <a:rPr lang="zh-CN" altLang="en-US" dirty="0" smtClean="0">
                  <a:latin typeface="微软雅黑" panose="020B0503020204020204" charset="-122"/>
                  <a:ea typeface="微软雅黑" panose="020B0503020204020204" charset="-122"/>
                </a:rPr>
                <a:t>变更原因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4" name="直接箭头连接符 31"/>
            <p:cNvCxnSpPr>
              <a:cxnSpLocks noChangeShapeType="1"/>
            </p:cNvCxnSpPr>
            <p:nvPr/>
          </p:nvCxnSpPr>
          <p:spPr bwMode="auto">
            <a:xfrm flipV="1">
              <a:off x="7189165" y="1571625"/>
              <a:ext cx="0" cy="1585913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  <p:cxnSp>
          <p:nvCxnSpPr>
            <p:cNvPr id="18" name="直接箭头连接符 35"/>
            <p:cNvCxnSpPr>
              <a:cxnSpLocks noChangeShapeType="1"/>
            </p:cNvCxnSpPr>
            <p:nvPr/>
          </p:nvCxnSpPr>
          <p:spPr bwMode="auto">
            <a:xfrm flipV="1">
              <a:off x="8965578" y="1571625"/>
              <a:ext cx="0" cy="1585913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  <p:cxnSp>
          <p:nvCxnSpPr>
            <p:cNvPr id="8" name="直接箭头连接符 7"/>
            <p:cNvCxnSpPr>
              <a:cxnSpLocks noChangeShapeType="1"/>
            </p:cNvCxnSpPr>
            <p:nvPr/>
          </p:nvCxnSpPr>
          <p:spPr bwMode="auto">
            <a:xfrm rot="5400000" flipH="1" flipV="1">
              <a:off x="2391741" y="2142296"/>
              <a:ext cx="986720" cy="20633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prstDash val="dash"/>
              <a:round/>
              <a:headEnd type="diamond" w="med" len="med"/>
              <a:tailEnd type="triangle" w="med" len="med"/>
            </a:ln>
          </p:spPr>
        </p:cxnSp>
      </p:grpSp>
      <p:cxnSp>
        <p:nvCxnSpPr>
          <p:cNvPr id="21" name="直接连接符 20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1"/>
          <p:cNvGrpSpPr/>
          <p:nvPr/>
        </p:nvGrpSpPr>
        <p:grpSpPr>
          <a:xfrm>
            <a:off x="20" y="284390"/>
            <a:ext cx="1692275" cy="529772"/>
            <a:chOff x="0" y="284389"/>
            <a:chExt cx="1692275" cy="529772"/>
          </a:xfrm>
        </p:grpSpPr>
        <p:sp>
          <p:nvSpPr>
            <p:cNvPr id="23" name="矩形 22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二、成果</a:t>
              </a:r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文本框 73"/>
          <p:cNvSpPr txBox="1"/>
          <p:nvPr/>
        </p:nvSpPr>
        <p:spPr>
          <a:xfrm>
            <a:off x="4897249" y="227010"/>
            <a:ext cx="424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数据集成共享</a:t>
            </a:r>
            <a:endParaRPr lang="zh-CN" altLang="en-US" sz="2400" b="1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3" name="六边形 42"/>
          <p:cNvSpPr>
            <a:spLocks noChangeAspect="1"/>
          </p:cNvSpPr>
          <p:nvPr/>
        </p:nvSpPr>
        <p:spPr>
          <a:xfrm>
            <a:off x="116817" y="988102"/>
            <a:ext cx="1336320" cy="1152000"/>
          </a:xfrm>
          <a:prstGeom prst="hexagon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文本框 73"/>
          <p:cNvSpPr txBox="1"/>
          <p:nvPr/>
        </p:nvSpPr>
        <p:spPr>
          <a:xfrm>
            <a:off x="144492" y="1172813"/>
            <a:ext cx="13049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变更</a:t>
            </a:r>
            <a:endParaRPr lang="en-US" altLang="zh-CN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algn="ctr">
              <a:lnSpc>
                <a:spcPct val="125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信息台账</a:t>
            </a:r>
            <a:endParaRPr lang="zh-CN" altLang="en-US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4" grpId="0"/>
    </p:bldLst>
  </p:timing>
</p:sld>
</file>

<file path=ppt/theme/theme1.xml><?xml version="1.0" encoding="utf-8"?>
<a:theme xmlns:a="http://schemas.openxmlformats.org/drawingml/2006/main" name="Office 主题">
  <a:themeElements>
    <a:clrScheme name="学术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1720</Words>
  <Application>WPS 演示</Application>
  <PresentationFormat>全屏显示(4:3)</PresentationFormat>
  <Paragraphs>386</Paragraphs>
  <Slides>34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51" baseType="lpstr">
      <vt:lpstr>Arial</vt:lpstr>
      <vt:lpstr>宋体</vt:lpstr>
      <vt:lpstr>Wingdings</vt:lpstr>
      <vt:lpstr>方正粗倩简体</vt:lpstr>
      <vt:lpstr>微软雅黑</vt:lpstr>
      <vt:lpstr>Times New Roman</vt:lpstr>
      <vt:lpstr>Calibri</vt:lpstr>
      <vt:lpstr>Arial Unicode MS</vt:lpstr>
      <vt:lpstr>Calibri Light</vt:lpstr>
      <vt:lpstr>仿宋</vt:lpstr>
      <vt:lpstr>Agency FB</vt:lpstr>
      <vt:lpstr>Gulim</vt:lpstr>
      <vt:lpstr>Adidas Unity</vt:lpstr>
      <vt:lpstr>黑体</vt:lpstr>
      <vt:lpstr>AMGDT</vt:lpstr>
      <vt:lpstr>Malgun Gothic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DY</dc:creator>
  <cp:lastModifiedBy>笑笑</cp:lastModifiedBy>
  <cp:revision>2412</cp:revision>
  <cp:lastPrinted>2017-05-18T01:57:00Z</cp:lastPrinted>
  <dcterms:created xsi:type="dcterms:W3CDTF">2015-01-13T10:49:00Z</dcterms:created>
  <dcterms:modified xsi:type="dcterms:W3CDTF">2019-03-06T07:29:51Z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